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57" r:id="rId3"/>
    <p:sldId id="274" r:id="rId4"/>
    <p:sldId id="301" r:id="rId5"/>
    <p:sldId id="300" r:id="rId6"/>
    <p:sldId id="284" r:id="rId7"/>
    <p:sldId id="292" r:id="rId8"/>
    <p:sldId id="275" r:id="rId9"/>
    <p:sldId id="288" r:id="rId10"/>
    <p:sldId id="258" r:id="rId11"/>
    <p:sldId id="298" r:id="rId12"/>
    <p:sldId id="272" r:id="rId13"/>
    <p:sldId id="273" r:id="rId14"/>
    <p:sldId id="294" r:id="rId15"/>
    <p:sldId id="295" r:id="rId16"/>
    <p:sldId id="299" r:id="rId17"/>
    <p:sldId id="290" r:id="rId18"/>
    <p:sldId id="291" r:id="rId19"/>
    <p:sldId id="297" r:id="rId20"/>
    <p:sldId id="293" r:id="rId21"/>
    <p:sldId id="302" r:id="rId22"/>
    <p:sldId id="304" r:id="rId23"/>
    <p:sldId id="303" r:id="rId24"/>
    <p:sldId id="260" r:id="rId25"/>
    <p:sldId id="286" r:id="rId26"/>
    <p:sldId id="305" r:id="rId27"/>
    <p:sldId id="268" r:id="rId28"/>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4" autoAdjust="0"/>
    <p:restoredTop sz="94660"/>
  </p:normalViewPr>
  <p:slideViewPr>
    <p:cSldViewPr snapToGrid="0">
      <p:cViewPr varScale="1">
        <p:scale>
          <a:sx n="81" d="100"/>
          <a:sy n="81" d="100"/>
        </p:scale>
        <p:origin x="97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a:defRPr sz="1200"/>
            </a:lvl1pPr>
          </a:lstStyle>
          <a:p>
            <a:fld id="{5440F6AF-6B73-4AE7-95AB-7FA86BB4036F}" type="datetimeFigureOut">
              <a:rPr lang="en-GB" smtClean="0"/>
              <a:t>24/01/2022</a:t>
            </a:fld>
            <a:endParaRPr lang="en-GB"/>
          </a:p>
        </p:txBody>
      </p:sp>
      <p:sp>
        <p:nvSpPr>
          <p:cNvPr id="4" name="Footer Placeholder 3"/>
          <p:cNvSpPr>
            <a:spLocks noGrp="1"/>
          </p:cNvSpPr>
          <p:nvPr>
            <p:ph type="ftr" sz="quarter" idx="2"/>
          </p:nvPr>
        </p:nvSpPr>
        <p:spPr>
          <a:xfrm>
            <a:off x="0" y="9442450"/>
            <a:ext cx="2951163"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a:defRPr sz="1200"/>
            </a:lvl1pPr>
          </a:lstStyle>
          <a:p>
            <a:fld id="{1B7580DB-C538-4A22-978B-40190D301678}" type="slidenum">
              <a:rPr lang="en-GB" smtClean="0"/>
              <a:t>‹#›</a:t>
            </a:fld>
            <a:endParaRPr lang="en-GB"/>
          </a:p>
        </p:txBody>
      </p:sp>
    </p:spTree>
    <p:extLst>
      <p:ext uri="{BB962C8B-B14F-4D97-AF65-F5344CB8AC3E}">
        <p14:creationId xmlns:p14="http://schemas.microsoft.com/office/powerpoint/2010/main" val="3296342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04D10315-2FC8-4D61-A995-46803F49126F}" type="datetimeFigureOut">
              <a:rPr lang="en-GB" smtClean="0"/>
              <a:t>24/01/2022</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16F98CD4-DD73-4E5B-B71B-B884F9B3B48C}" type="slidenum">
              <a:rPr lang="en-GB" smtClean="0"/>
              <a:t>‹#›</a:t>
            </a:fld>
            <a:endParaRPr lang="en-GB"/>
          </a:p>
        </p:txBody>
      </p:sp>
    </p:spTree>
    <p:extLst>
      <p:ext uri="{BB962C8B-B14F-4D97-AF65-F5344CB8AC3E}">
        <p14:creationId xmlns:p14="http://schemas.microsoft.com/office/powerpoint/2010/main" val="3381797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F98CD4-DD73-4E5B-B71B-B884F9B3B48C}" type="slidenum">
              <a:rPr lang="en-GB" smtClean="0"/>
              <a:t>3</a:t>
            </a:fld>
            <a:endParaRPr lang="en-GB"/>
          </a:p>
        </p:txBody>
      </p:sp>
    </p:spTree>
    <p:extLst>
      <p:ext uri="{BB962C8B-B14F-4D97-AF65-F5344CB8AC3E}">
        <p14:creationId xmlns:p14="http://schemas.microsoft.com/office/powerpoint/2010/main" val="2480575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F98CD4-DD73-4E5B-B71B-B884F9B3B48C}" type="slidenum">
              <a:rPr lang="en-GB" smtClean="0"/>
              <a:t>5</a:t>
            </a:fld>
            <a:endParaRPr lang="en-GB"/>
          </a:p>
        </p:txBody>
      </p:sp>
    </p:spTree>
    <p:extLst>
      <p:ext uri="{BB962C8B-B14F-4D97-AF65-F5344CB8AC3E}">
        <p14:creationId xmlns:p14="http://schemas.microsoft.com/office/powerpoint/2010/main" val="2707136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E898B7C-1F58-484A-B062-F80ED031AD39}" type="datetimeFigureOut">
              <a:rPr lang="en-GB" smtClean="0"/>
              <a:t>24/01/2022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3921867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898B7C-1F58-484A-B062-F80ED031AD39}" type="datetimeFigureOut">
              <a:rPr lang="en-GB" smtClean="0"/>
              <a:t>24/01/2022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1629397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898B7C-1F58-484A-B062-F80ED031AD39}" type="datetimeFigureOut">
              <a:rPr lang="en-GB" smtClean="0"/>
              <a:t>24/01/2022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1459532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898B7C-1F58-484A-B062-F80ED031AD39}" type="datetimeFigureOut">
              <a:rPr lang="en-GB" smtClean="0"/>
              <a:t>24/01/2022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506744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898B7C-1F58-484A-B062-F80ED031AD39}" type="datetimeFigureOut">
              <a:rPr lang="en-GB" smtClean="0"/>
              <a:t>24/01/2022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2572170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E898B7C-1F58-484A-B062-F80ED031AD39}" type="datetimeFigureOut">
              <a:rPr lang="en-GB" smtClean="0"/>
              <a:t>24/01/2022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2472769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E898B7C-1F58-484A-B062-F80ED031AD39}" type="datetimeFigureOut">
              <a:rPr lang="en-GB" smtClean="0"/>
              <a:t>24/01/2022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2268291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E898B7C-1F58-484A-B062-F80ED031AD39}" type="datetimeFigureOut">
              <a:rPr lang="en-GB" smtClean="0"/>
              <a:t>24/01/2022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515482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898B7C-1F58-484A-B062-F80ED031AD39}" type="datetimeFigureOut">
              <a:rPr lang="en-GB" smtClean="0"/>
              <a:t>24/01/2022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1466308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898B7C-1F58-484A-B062-F80ED031AD39}" type="datetimeFigureOut">
              <a:rPr lang="en-GB" smtClean="0"/>
              <a:t>24/01/2022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2100039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898B7C-1F58-484A-B062-F80ED031AD39}" type="datetimeFigureOut">
              <a:rPr lang="en-GB" smtClean="0"/>
              <a:t>24/01/2022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58063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898B7C-1F58-484A-B062-F80ED031AD39}" type="datetimeFigureOut">
              <a:rPr lang="en-GB" smtClean="0"/>
              <a:t>24/01/2022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D4A7F-6440-40BF-B05C-39F390326410}" type="slidenum">
              <a:rPr lang="en-GB" smtClean="0"/>
              <a:t>‹#›</a:t>
            </a:fld>
            <a:endParaRPr lang="en-GB"/>
          </a:p>
        </p:txBody>
      </p:sp>
    </p:spTree>
    <p:extLst>
      <p:ext uri="{BB962C8B-B14F-4D97-AF65-F5344CB8AC3E}">
        <p14:creationId xmlns:p14="http://schemas.microsoft.com/office/powerpoint/2010/main" val="2463709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gif"/></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2.xml"/><Relationship Id="rId1" Type="http://schemas.openxmlformats.org/officeDocument/2006/relationships/video" Target="https://www.youtube.com/embed/zpPz2qBpAaY" TargetMode="Externa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differentminds.scot/get-involved/" TargetMode="External"/><Relationship Id="rId2" Type="http://schemas.openxmlformats.org/officeDocument/2006/relationships/hyperlink" Target="https://www.scottishautism.org/services-support/family-support/information-resources/post-diagnosis-support-carers" TargetMode="External"/><Relationship Id="rId1" Type="http://schemas.openxmlformats.org/officeDocument/2006/relationships/slideLayout" Target="../slideLayouts/slideLayout2.xml"/><Relationship Id="rId5" Type="http://schemas.openxmlformats.org/officeDocument/2006/relationships/hyperlink" Target="https://www.autismlinks.co.uk/support-groups/group-support-scotland/nasrenfrewshirebranch?region=" TargetMode="External"/><Relationship Id="rId4" Type="http://schemas.openxmlformats.org/officeDocument/2006/relationships/hyperlink" Target="https://www.autism.org.uk/directory/n/nas-renfrewshire-branch"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autismtoolbox.co.uk/hom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youtu.be/RbwRrVw-CR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RbwRrVw-CRo"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Az2RgDLsnK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2874871"/>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sz="4900" dirty="0">
                <a:latin typeface="Comic Sans MS" panose="030F0702030302020204" pitchFamily="66" charset="0"/>
              </a:rPr>
              <a:t>Supporting Our Children </a:t>
            </a:r>
            <a:br>
              <a:rPr lang="en-US" sz="4900" dirty="0">
                <a:latin typeface="Comic Sans MS" panose="030F0702030302020204" pitchFamily="66" charset="0"/>
              </a:rPr>
            </a:br>
            <a:br>
              <a:rPr lang="en-GB" dirty="0"/>
            </a:br>
            <a:endParaRPr lang="en-GB" dirty="0"/>
          </a:p>
        </p:txBody>
      </p:sp>
      <p:sp>
        <p:nvSpPr>
          <p:cNvPr id="3" name="Subtitle 2"/>
          <p:cNvSpPr>
            <a:spLocks noGrp="1"/>
          </p:cNvSpPr>
          <p:nvPr>
            <p:ph type="subTitle" idx="1"/>
          </p:nvPr>
        </p:nvSpPr>
        <p:spPr>
          <a:xfrm>
            <a:off x="1319980" y="3616787"/>
            <a:ext cx="9552039" cy="2916748"/>
          </a:xfrm>
        </p:spPr>
        <p:txBody>
          <a:bodyPr>
            <a:normAutofit/>
          </a:bodyPr>
          <a:lstStyle/>
          <a:p>
            <a:endParaRPr lang="en-GB" dirty="0">
              <a:latin typeface="Comic Sans MS" panose="030F0702030302020204" pitchFamily="66" charset="0"/>
            </a:endParaRPr>
          </a:p>
          <a:p>
            <a:r>
              <a:rPr lang="en-GB" sz="3000" dirty="0">
                <a:latin typeface="Comic Sans MS" panose="030F0702030302020204" pitchFamily="66" charset="0"/>
              </a:rPr>
              <a:t>Autism Spectrum Disorder</a:t>
            </a:r>
          </a:p>
          <a:p>
            <a:endParaRPr lang="en-GB" sz="3000" dirty="0">
              <a:latin typeface="Comic Sans MS" panose="030F0702030302020204" pitchFamily="66" charset="0"/>
            </a:endParaRPr>
          </a:p>
          <a:p>
            <a:r>
              <a:rPr lang="en-GB" sz="3000" dirty="0">
                <a:latin typeface="Comic Sans MS" panose="030F0702030302020204" pitchFamily="66" charset="0"/>
              </a:rPr>
              <a:t>Parent Workshop - Cycle 1</a:t>
            </a:r>
            <a:endParaRPr lang="en-GB" dirty="0">
              <a:latin typeface="Comic Sans MS" panose="030F0702030302020204" pitchFamily="66" charset="0"/>
            </a:endParaRPr>
          </a:p>
          <a:p>
            <a:endParaRPr lang="en-GB" dirty="0">
              <a:latin typeface="Comic Sans MS" panose="030F0702030302020204" pitchFamily="66"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070" y="298237"/>
            <a:ext cx="2259819" cy="2261559"/>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9908" y="298237"/>
            <a:ext cx="2259819" cy="2261559"/>
          </a:xfrm>
          <a:prstGeom prst="rect">
            <a:avLst/>
          </a:prstGeom>
        </p:spPr>
      </p:pic>
    </p:spTree>
    <p:extLst>
      <p:ext uri="{BB962C8B-B14F-4D97-AF65-F5344CB8AC3E}">
        <p14:creationId xmlns:p14="http://schemas.microsoft.com/office/powerpoint/2010/main" val="114029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omic Sans MS" panose="030F0702030302020204" pitchFamily="66" charset="0"/>
              </a:rPr>
              <a:t>Supporting our Children</a:t>
            </a:r>
            <a:endParaRPr lang="en-GB" dirty="0"/>
          </a:p>
        </p:txBody>
      </p:sp>
      <p:sp>
        <p:nvSpPr>
          <p:cNvPr id="8" name="Content Placeholder 2"/>
          <p:cNvSpPr>
            <a:spLocks noGrp="1"/>
          </p:cNvSpPr>
          <p:nvPr>
            <p:ph idx="1"/>
          </p:nvPr>
        </p:nvSpPr>
        <p:spPr>
          <a:xfrm>
            <a:off x="472440" y="2711889"/>
            <a:ext cx="11247120" cy="2183667"/>
          </a:xfrm>
        </p:spPr>
        <p:txBody>
          <a:bodyPr>
            <a:normAutofit/>
          </a:bodyPr>
          <a:lstStyle/>
          <a:p>
            <a:endParaRPr lang="en-GB" dirty="0">
              <a:latin typeface="Comic Sans MS" panose="030F0702030302020204" pitchFamily="66" charset="0"/>
            </a:endParaRPr>
          </a:p>
          <a:p>
            <a:pPr marL="0" indent="0" algn="ctr">
              <a:buNone/>
            </a:pPr>
            <a:r>
              <a:rPr lang="en-GB" sz="4000" dirty="0">
                <a:latin typeface="Comic Sans MS" panose="030F0702030302020204" pitchFamily="66" charset="0"/>
              </a:rPr>
              <a:t>Literal Thinking and Processing</a:t>
            </a:r>
          </a:p>
          <a:p>
            <a:pPr marL="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912675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omic Sans MS" panose="030F0702030302020204" pitchFamily="66" charset="0"/>
              </a:rPr>
              <a:t>Supporting our Children</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23690" b="19406"/>
          <a:stretch/>
        </p:blipFill>
        <p:spPr>
          <a:xfrm>
            <a:off x="9429846" y="365125"/>
            <a:ext cx="2442114" cy="1828800"/>
          </a:xfrm>
          <a:prstGeom prst="rect">
            <a:avLst/>
          </a:prstGeom>
        </p:spPr>
      </p:pic>
      <p:sp>
        <p:nvSpPr>
          <p:cNvPr id="8" name="Content Placeholder 2"/>
          <p:cNvSpPr>
            <a:spLocks noGrp="1"/>
          </p:cNvSpPr>
          <p:nvPr>
            <p:ph idx="1"/>
          </p:nvPr>
        </p:nvSpPr>
        <p:spPr>
          <a:xfrm>
            <a:off x="548640" y="1825625"/>
            <a:ext cx="11247120" cy="4351338"/>
          </a:xfrm>
        </p:spPr>
        <p:txBody>
          <a:bodyPr>
            <a:normAutofit fontScale="92500" lnSpcReduction="20000"/>
          </a:bodyPr>
          <a:lstStyle/>
          <a:p>
            <a:endParaRPr lang="en-GB" dirty="0">
              <a:latin typeface="Comic Sans MS" panose="030F0702030302020204" pitchFamily="66" charset="0"/>
            </a:endParaRPr>
          </a:p>
          <a:p>
            <a:pPr marL="0" indent="0" algn="ctr">
              <a:buNone/>
            </a:pPr>
            <a:r>
              <a:rPr lang="en-GB" dirty="0">
                <a:latin typeface="Comic Sans MS" panose="030F0702030302020204" pitchFamily="66" charset="0"/>
              </a:rPr>
              <a:t>‘The literal Thinkers’</a:t>
            </a:r>
          </a:p>
          <a:p>
            <a:endParaRPr lang="en-GB" dirty="0">
              <a:latin typeface="Comic Sans MS" panose="030F0702030302020204" pitchFamily="66" charset="0"/>
            </a:endParaRPr>
          </a:p>
          <a:p>
            <a:r>
              <a:rPr lang="en-GB" dirty="0">
                <a:latin typeface="Comic Sans MS" panose="030F0702030302020204" pitchFamily="66" charset="0"/>
              </a:rPr>
              <a:t>Autistic people may have difficulties with interpreting both verbal and non-verbal language like gestures or tone of voice. Many may have a very literal understanding of language and think people always mean exactly what they say.</a:t>
            </a:r>
          </a:p>
          <a:p>
            <a:pPr marL="0" indent="0">
              <a:buNone/>
            </a:pPr>
            <a:endParaRPr lang="en-GB" dirty="0">
              <a:latin typeface="Comic Sans MS" panose="030F0702030302020204" pitchFamily="66" charset="0"/>
            </a:endParaRPr>
          </a:p>
          <a:p>
            <a:r>
              <a:rPr lang="en-GB" dirty="0">
                <a:latin typeface="Comic Sans MS" panose="030F0702030302020204" pitchFamily="66" charset="0"/>
              </a:rPr>
              <a:t>Look at the next 2 slides. There are 8 idioms that we use in our every day language, many of which can be misinterpreted. (Number 5 is not an idiom but a literal phrase and has been included to show how a child with autism may visualise such statements in his or her head).</a:t>
            </a:r>
          </a:p>
          <a:p>
            <a:endParaRPr lang="en-GB" dirty="0">
              <a:latin typeface="Comic Sans MS" panose="030F0702030302020204" pitchFamily="66" charset="0"/>
            </a:endParaRPr>
          </a:p>
          <a:p>
            <a:endParaRPr lang="en-GB" dirty="0">
              <a:latin typeface="Comic Sans MS" panose="030F0702030302020204" pitchFamily="66" charset="0"/>
            </a:endParaRPr>
          </a:p>
        </p:txBody>
      </p:sp>
    </p:spTree>
    <p:extLst>
      <p:ext uri="{BB962C8B-B14F-4D97-AF65-F5344CB8AC3E}">
        <p14:creationId xmlns:p14="http://schemas.microsoft.com/office/powerpoint/2010/main" val="539716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omic Sans MS" panose="030F0702030302020204" pitchFamily="66" charset="0"/>
              </a:rPr>
              <a:t>Supporting our Children</a:t>
            </a:r>
            <a:endParaRPr lang="en-GB" dirty="0"/>
          </a:p>
        </p:txBody>
      </p:sp>
      <p:sp>
        <p:nvSpPr>
          <p:cNvPr id="3" name="Content Placeholder 2"/>
          <p:cNvSpPr>
            <a:spLocks noGrp="1"/>
          </p:cNvSpPr>
          <p:nvPr>
            <p:ph idx="1"/>
          </p:nvPr>
        </p:nvSpPr>
        <p:spPr>
          <a:xfrm>
            <a:off x="548640" y="1825625"/>
            <a:ext cx="11247120" cy="4351338"/>
          </a:xfrm>
        </p:spPr>
        <p:txBody>
          <a:bodyPr>
            <a:normAutofit/>
          </a:bodyPr>
          <a:lstStyle/>
          <a:p>
            <a:endParaRPr lang="en-GB" dirty="0">
              <a:latin typeface="Comic Sans MS" panose="030F0702030302020204" pitchFamily="66" charset="0"/>
            </a:endParaRPr>
          </a:p>
          <a:p>
            <a:endParaRPr lang="en-GB" dirty="0">
              <a:latin typeface="Comic Sans MS" panose="030F0702030302020204" pitchFamily="66"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995" y="2838012"/>
            <a:ext cx="1832145" cy="321009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6606" y="2838012"/>
            <a:ext cx="3210091" cy="321009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2164" y="1241153"/>
            <a:ext cx="2914650" cy="190500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220" y="1322660"/>
            <a:ext cx="2639410" cy="1515352"/>
          </a:xfrm>
          <a:prstGeom prst="rect">
            <a:avLst/>
          </a:prstGeom>
        </p:spPr>
      </p:pic>
      <p:sp>
        <p:nvSpPr>
          <p:cNvPr id="15" name="TextBox 14"/>
          <p:cNvSpPr txBox="1"/>
          <p:nvPr/>
        </p:nvSpPr>
        <p:spPr>
          <a:xfrm>
            <a:off x="1298628" y="2694646"/>
            <a:ext cx="420189" cy="646331"/>
          </a:xfrm>
          <a:prstGeom prst="rect">
            <a:avLst/>
          </a:prstGeom>
          <a:noFill/>
        </p:spPr>
        <p:txBody>
          <a:bodyPr wrap="square" rtlCol="0">
            <a:spAutoFit/>
          </a:bodyPr>
          <a:lstStyle/>
          <a:p>
            <a:r>
              <a:rPr lang="en-GB" sz="3600" dirty="0"/>
              <a:t>1</a:t>
            </a:r>
          </a:p>
        </p:txBody>
      </p:sp>
      <p:sp>
        <p:nvSpPr>
          <p:cNvPr id="16" name="TextBox 15"/>
          <p:cNvSpPr txBox="1"/>
          <p:nvPr/>
        </p:nvSpPr>
        <p:spPr>
          <a:xfrm>
            <a:off x="3616240" y="5917571"/>
            <a:ext cx="420189" cy="646331"/>
          </a:xfrm>
          <a:prstGeom prst="rect">
            <a:avLst/>
          </a:prstGeom>
          <a:noFill/>
        </p:spPr>
        <p:txBody>
          <a:bodyPr wrap="square" rtlCol="0">
            <a:spAutoFit/>
          </a:bodyPr>
          <a:lstStyle/>
          <a:p>
            <a:r>
              <a:rPr lang="en-GB" sz="3600" dirty="0"/>
              <a:t>2</a:t>
            </a:r>
          </a:p>
        </p:txBody>
      </p:sp>
      <p:sp>
        <p:nvSpPr>
          <p:cNvPr id="17" name="TextBox 16"/>
          <p:cNvSpPr txBox="1"/>
          <p:nvPr/>
        </p:nvSpPr>
        <p:spPr>
          <a:xfrm>
            <a:off x="6641306" y="5918228"/>
            <a:ext cx="420189" cy="646331"/>
          </a:xfrm>
          <a:prstGeom prst="rect">
            <a:avLst/>
          </a:prstGeom>
          <a:noFill/>
        </p:spPr>
        <p:txBody>
          <a:bodyPr wrap="square" rtlCol="0">
            <a:spAutoFit/>
          </a:bodyPr>
          <a:lstStyle/>
          <a:p>
            <a:r>
              <a:rPr lang="en-GB" sz="3600" dirty="0"/>
              <a:t>3</a:t>
            </a:r>
          </a:p>
        </p:txBody>
      </p:sp>
      <p:sp>
        <p:nvSpPr>
          <p:cNvPr id="18" name="TextBox 17"/>
          <p:cNvSpPr txBox="1"/>
          <p:nvPr/>
        </p:nvSpPr>
        <p:spPr>
          <a:xfrm>
            <a:off x="10149394" y="2847046"/>
            <a:ext cx="420189" cy="646331"/>
          </a:xfrm>
          <a:prstGeom prst="rect">
            <a:avLst/>
          </a:prstGeom>
          <a:noFill/>
        </p:spPr>
        <p:txBody>
          <a:bodyPr wrap="square" rtlCol="0">
            <a:spAutoFit/>
          </a:bodyPr>
          <a:lstStyle/>
          <a:p>
            <a:r>
              <a:rPr lang="en-GB" sz="3600" dirty="0"/>
              <a:t>4</a:t>
            </a:r>
          </a:p>
        </p:txBody>
      </p:sp>
    </p:spTree>
    <p:extLst>
      <p:ext uri="{BB962C8B-B14F-4D97-AF65-F5344CB8AC3E}">
        <p14:creationId xmlns:p14="http://schemas.microsoft.com/office/powerpoint/2010/main" val="137443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omic Sans MS" panose="030F0702030302020204" pitchFamily="66" charset="0"/>
              </a:rPr>
              <a:t>Supporting our Children</a:t>
            </a:r>
            <a:endParaRPr lang="en-GB"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6762" b="6762"/>
          <a:stretch/>
        </p:blipFill>
        <p:spPr>
          <a:xfrm>
            <a:off x="483092" y="1653009"/>
            <a:ext cx="3410707" cy="2212087"/>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6090" y="4125698"/>
            <a:ext cx="3329910" cy="2264339"/>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33614" b="16984"/>
          <a:stretch/>
        </p:blipFill>
        <p:spPr>
          <a:xfrm>
            <a:off x="6672709" y="1774389"/>
            <a:ext cx="2277525" cy="235130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6893" y="3112121"/>
            <a:ext cx="1604051" cy="3053438"/>
          </a:xfrm>
          <a:prstGeom prst="rect">
            <a:avLst/>
          </a:prstGeom>
        </p:spPr>
      </p:pic>
      <p:sp>
        <p:nvSpPr>
          <p:cNvPr id="14" name="TextBox 13"/>
          <p:cNvSpPr txBox="1"/>
          <p:nvPr/>
        </p:nvSpPr>
        <p:spPr>
          <a:xfrm>
            <a:off x="838200" y="3865096"/>
            <a:ext cx="420189" cy="646331"/>
          </a:xfrm>
          <a:prstGeom prst="rect">
            <a:avLst/>
          </a:prstGeom>
          <a:noFill/>
        </p:spPr>
        <p:txBody>
          <a:bodyPr wrap="square" rtlCol="0">
            <a:spAutoFit/>
          </a:bodyPr>
          <a:lstStyle/>
          <a:p>
            <a:r>
              <a:rPr lang="en-GB" sz="3600" dirty="0"/>
              <a:t>5</a:t>
            </a:r>
          </a:p>
        </p:txBody>
      </p:sp>
      <p:sp>
        <p:nvSpPr>
          <p:cNvPr id="15" name="TextBox 14"/>
          <p:cNvSpPr txBox="1"/>
          <p:nvPr/>
        </p:nvSpPr>
        <p:spPr>
          <a:xfrm>
            <a:off x="2345901" y="5842393"/>
            <a:ext cx="420189" cy="646331"/>
          </a:xfrm>
          <a:prstGeom prst="rect">
            <a:avLst/>
          </a:prstGeom>
          <a:noFill/>
        </p:spPr>
        <p:txBody>
          <a:bodyPr wrap="square" rtlCol="0">
            <a:spAutoFit/>
          </a:bodyPr>
          <a:lstStyle/>
          <a:p>
            <a:r>
              <a:rPr lang="en-GB" sz="3600" dirty="0"/>
              <a:t>6</a:t>
            </a:r>
          </a:p>
        </p:txBody>
      </p:sp>
      <p:sp>
        <p:nvSpPr>
          <p:cNvPr id="16" name="TextBox 15"/>
          <p:cNvSpPr txBox="1"/>
          <p:nvPr/>
        </p:nvSpPr>
        <p:spPr>
          <a:xfrm>
            <a:off x="7568137" y="4038706"/>
            <a:ext cx="420189" cy="646331"/>
          </a:xfrm>
          <a:prstGeom prst="rect">
            <a:avLst/>
          </a:prstGeom>
          <a:noFill/>
        </p:spPr>
        <p:txBody>
          <a:bodyPr wrap="square" rtlCol="0">
            <a:spAutoFit/>
          </a:bodyPr>
          <a:lstStyle/>
          <a:p>
            <a:r>
              <a:rPr lang="en-GB" sz="3600" dirty="0"/>
              <a:t>7</a:t>
            </a:r>
          </a:p>
        </p:txBody>
      </p:sp>
      <p:sp>
        <p:nvSpPr>
          <p:cNvPr id="17" name="TextBox 16"/>
          <p:cNvSpPr txBox="1"/>
          <p:nvPr/>
        </p:nvSpPr>
        <p:spPr>
          <a:xfrm>
            <a:off x="11260944" y="5648860"/>
            <a:ext cx="420189" cy="646331"/>
          </a:xfrm>
          <a:prstGeom prst="rect">
            <a:avLst/>
          </a:prstGeom>
          <a:noFill/>
        </p:spPr>
        <p:txBody>
          <a:bodyPr wrap="square" rtlCol="0">
            <a:spAutoFit/>
          </a:bodyPr>
          <a:lstStyle/>
          <a:p>
            <a:r>
              <a:rPr lang="en-GB" sz="3600" dirty="0"/>
              <a:t>8</a:t>
            </a:r>
          </a:p>
        </p:txBody>
      </p:sp>
    </p:spTree>
    <p:extLst>
      <p:ext uri="{BB962C8B-B14F-4D97-AF65-F5344CB8AC3E}">
        <p14:creationId xmlns:p14="http://schemas.microsoft.com/office/powerpoint/2010/main" val="210603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51057"/>
            <a:ext cx="10515600" cy="1325563"/>
          </a:xfrm>
        </p:spPr>
        <p:txBody>
          <a:bodyPr/>
          <a:lstStyle/>
          <a:p>
            <a:pPr algn="ctr"/>
            <a:r>
              <a:rPr lang="en-US" dirty="0">
                <a:latin typeface="Comic Sans MS" panose="030F0702030302020204" pitchFamily="66" charset="0"/>
              </a:rPr>
              <a:t>Supporting our Children</a:t>
            </a:r>
            <a:endParaRPr lang="en-GB" dirty="0"/>
          </a:p>
        </p:txBody>
      </p:sp>
      <p:sp>
        <p:nvSpPr>
          <p:cNvPr id="13" name="Content Placeholder 2"/>
          <p:cNvSpPr>
            <a:spLocks noGrp="1"/>
          </p:cNvSpPr>
          <p:nvPr>
            <p:ph idx="1"/>
          </p:nvPr>
        </p:nvSpPr>
        <p:spPr>
          <a:xfrm>
            <a:off x="277090" y="1568768"/>
            <a:ext cx="11637817" cy="4959494"/>
          </a:xfrm>
        </p:spPr>
        <p:txBody>
          <a:bodyPr>
            <a:normAutofit lnSpcReduction="10000"/>
          </a:bodyPr>
          <a:lstStyle/>
          <a:p>
            <a:pPr marL="0" indent="0">
              <a:buNone/>
            </a:pPr>
            <a:endParaRPr lang="en-GB" sz="1600" dirty="0">
              <a:latin typeface="Comic Sans MS" panose="030F0702030302020204" pitchFamily="66" charset="0"/>
            </a:endParaRPr>
          </a:p>
          <a:p>
            <a:r>
              <a:rPr lang="en-GB" sz="2000" dirty="0">
                <a:latin typeface="Comic Sans MS" panose="030F0702030302020204" pitchFamily="66" charset="0"/>
              </a:rPr>
              <a:t>The world we live in can be very confusing for children that interpret things literally. We would be doing them no favours if we did not include indirect language such as idioms in our day to day use. However, if we do, we must be prepared to qualify each, explaining the literal meaning behind what we are saying. </a:t>
            </a:r>
          </a:p>
          <a:p>
            <a:r>
              <a:rPr lang="en-GB" sz="2000" dirty="0">
                <a:latin typeface="Comic Sans MS" panose="030F0702030302020204" pitchFamily="66" charset="0"/>
              </a:rPr>
              <a:t>For most of our children, they will understand when we say ‘look at the mess of the place’ to mean that it is time to tidy up. For our children with autism, you may find they simply agree with you and continue with whatever they were doing, so always look to back up and confusion with a literal </a:t>
            </a:r>
            <a:r>
              <a:rPr lang="en-GB" sz="2000" dirty="0" err="1">
                <a:latin typeface="Comic Sans MS" panose="030F0702030302020204" pitchFamily="66" charset="0"/>
              </a:rPr>
              <a:t>reinforcer</a:t>
            </a:r>
            <a:r>
              <a:rPr lang="en-GB" sz="2000" dirty="0">
                <a:latin typeface="Comic Sans MS" panose="030F0702030302020204" pitchFamily="66" charset="0"/>
              </a:rPr>
              <a:t>. </a:t>
            </a:r>
          </a:p>
          <a:p>
            <a:pPr marL="0" indent="0">
              <a:buNone/>
            </a:pPr>
            <a:endParaRPr lang="en-GB" sz="2000" dirty="0">
              <a:latin typeface="Comic Sans MS" panose="030F0702030302020204" pitchFamily="66" charset="0"/>
            </a:endParaRPr>
          </a:p>
          <a:p>
            <a:r>
              <a:rPr lang="en-GB" sz="2000" dirty="0">
                <a:latin typeface="Comic Sans MS" panose="030F0702030302020204" pitchFamily="66" charset="0"/>
              </a:rPr>
              <a:t>Answers:</a:t>
            </a:r>
          </a:p>
          <a:p>
            <a:pPr lvl="1"/>
            <a:r>
              <a:rPr lang="en-GB" sz="1400" dirty="0">
                <a:latin typeface="Comic Sans MS" panose="030F0702030302020204" pitchFamily="66" charset="0"/>
              </a:rPr>
              <a:t>1) 2 peas in a pod		2) Ants in your pants		3) raining cats and dogs		4) keep your eyes peeled </a:t>
            </a:r>
          </a:p>
          <a:p>
            <a:pPr lvl="1"/>
            <a:r>
              <a:rPr lang="en-GB" sz="1400" dirty="0">
                <a:latin typeface="Comic Sans MS" panose="030F0702030302020204" pitchFamily="66" charset="0"/>
              </a:rPr>
              <a:t>6) hold your horses		7) butter fingers		8) weight of the world on your shoulders</a:t>
            </a:r>
          </a:p>
          <a:p>
            <a:pPr lvl="1"/>
            <a:endParaRPr lang="en-GB" sz="1400" dirty="0">
              <a:latin typeface="Comic Sans MS" panose="030F0702030302020204" pitchFamily="66" charset="0"/>
            </a:endParaRPr>
          </a:p>
          <a:p>
            <a:pPr lvl="1"/>
            <a:r>
              <a:rPr lang="en-GB" sz="1400" dirty="0">
                <a:latin typeface="Comic Sans MS" panose="030F0702030302020204" pitchFamily="66" charset="0"/>
              </a:rPr>
              <a:t>5) Going swimming on the bus – the inference being the children will travel to the pool on the bus but the child with autism may interpret this that they are actually swimming on the bus. </a:t>
            </a:r>
          </a:p>
          <a:p>
            <a:pPr marL="457200" lvl="1" indent="0">
              <a:buNone/>
            </a:pPr>
            <a:endParaRPr lang="en-GB" sz="1300" dirty="0">
              <a:latin typeface="Comic Sans MS" panose="030F0702030302020204" pitchFamily="66" charset="0"/>
            </a:endParaRPr>
          </a:p>
        </p:txBody>
      </p:sp>
    </p:spTree>
    <p:extLst>
      <p:ext uri="{BB962C8B-B14F-4D97-AF65-F5344CB8AC3E}">
        <p14:creationId xmlns:p14="http://schemas.microsoft.com/office/powerpoint/2010/main" val="317677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51057"/>
            <a:ext cx="10515600" cy="1325563"/>
          </a:xfrm>
        </p:spPr>
        <p:txBody>
          <a:bodyPr/>
          <a:lstStyle/>
          <a:p>
            <a:pPr algn="ctr"/>
            <a:r>
              <a:rPr lang="en-US" dirty="0">
                <a:latin typeface="Comic Sans MS" panose="030F0702030302020204" pitchFamily="66" charset="0"/>
              </a:rPr>
              <a:t>Supporting our Children</a:t>
            </a:r>
            <a:endParaRPr lang="en-GB" dirty="0"/>
          </a:p>
        </p:txBody>
      </p:sp>
      <p:sp>
        <p:nvSpPr>
          <p:cNvPr id="5" name="Content Placeholder 2"/>
          <p:cNvSpPr>
            <a:spLocks noGrp="1"/>
          </p:cNvSpPr>
          <p:nvPr>
            <p:ph idx="1"/>
          </p:nvPr>
        </p:nvSpPr>
        <p:spPr>
          <a:xfrm>
            <a:off x="3846446" y="3074011"/>
            <a:ext cx="4499105" cy="1202568"/>
          </a:xfrm>
        </p:spPr>
        <p:txBody>
          <a:bodyPr>
            <a:normAutofit/>
          </a:bodyPr>
          <a:lstStyle/>
          <a:p>
            <a:pPr marL="0" indent="0">
              <a:buNone/>
            </a:pPr>
            <a:endParaRPr lang="en-GB" sz="1600" dirty="0">
              <a:latin typeface="Comic Sans MS" panose="030F0702030302020204" pitchFamily="66" charset="0"/>
            </a:endParaRPr>
          </a:p>
          <a:p>
            <a:pPr marL="0" indent="0">
              <a:buNone/>
            </a:pPr>
            <a:r>
              <a:rPr lang="en-GB" sz="4400" dirty="0">
                <a:latin typeface="Comic Sans MS" panose="030F0702030302020204" pitchFamily="66" charset="0"/>
              </a:rPr>
              <a:t>Use of Language</a:t>
            </a:r>
          </a:p>
        </p:txBody>
      </p:sp>
    </p:spTree>
    <p:extLst>
      <p:ext uri="{BB962C8B-B14F-4D97-AF65-F5344CB8AC3E}">
        <p14:creationId xmlns:p14="http://schemas.microsoft.com/office/powerpoint/2010/main" val="164224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51057"/>
            <a:ext cx="10515600" cy="1325563"/>
          </a:xfrm>
        </p:spPr>
        <p:txBody>
          <a:bodyPr/>
          <a:lstStyle/>
          <a:p>
            <a:pPr algn="ctr"/>
            <a:r>
              <a:rPr lang="en-US" dirty="0">
                <a:latin typeface="Comic Sans MS" panose="030F0702030302020204" pitchFamily="66" charset="0"/>
              </a:rPr>
              <a:t>Supporting our Children</a:t>
            </a:r>
            <a:endParaRPr lang="en-GB" dirty="0"/>
          </a:p>
        </p:txBody>
      </p:sp>
      <p:sp>
        <p:nvSpPr>
          <p:cNvPr id="5" name="Content Placeholder 2"/>
          <p:cNvSpPr>
            <a:spLocks noGrp="1"/>
          </p:cNvSpPr>
          <p:nvPr>
            <p:ph idx="1"/>
          </p:nvPr>
        </p:nvSpPr>
        <p:spPr>
          <a:xfrm>
            <a:off x="277091" y="1385888"/>
            <a:ext cx="11637817" cy="5472112"/>
          </a:xfrm>
        </p:spPr>
        <p:txBody>
          <a:bodyPr>
            <a:normAutofit lnSpcReduction="10000"/>
          </a:bodyPr>
          <a:lstStyle/>
          <a:p>
            <a:pPr marL="0" indent="0">
              <a:buNone/>
            </a:pPr>
            <a:endParaRPr lang="en-GB" sz="1600" dirty="0">
              <a:latin typeface="Comic Sans MS" panose="030F0702030302020204" pitchFamily="66" charset="0"/>
            </a:endParaRPr>
          </a:p>
          <a:p>
            <a:pPr marL="0" indent="0" algn="just">
              <a:buNone/>
            </a:pPr>
            <a:r>
              <a:rPr lang="en-GB" sz="1800" dirty="0">
                <a:latin typeface="Comic Sans MS" panose="030F0702030302020204" pitchFamily="66" charset="0"/>
              </a:rPr>
              <a:t>Now</a:t>
            </a:r>
          </a:p>
          <a:p>
            <a:pPr algn="just"/>
            <a:r>
              <a:rPr lang="en-GB" sz="1800" dirty="0">
                <a:latin typeface="Comic Sans MS" panose="030F0702030302020204" pitchFamily="66" charset="0"/>
              </a:rPr>
              <a:t>Please be aware that the words we use, the tone we pitch our voice and the way we say things are more often than not the main triggers for children. Focusing on our use of language, especially if there is a particular child in your class that regularly experiences distressed behaviour can go a long way to preventing situations from escalating</a:t>
            </a:r>
          </a:p>
          <a:p>
            <a:pPr marL="0" indent="0" algn="just">
              <a:buNone/>
            </a:pPr>
            <a:r>
              <a:rPr lang="en-GB" sz="1800" dirty="0">
                <a:latin typeface="Comic Sans MS" panose="030F0702030302020204" pitchFamily="66" charset="0"/>
              </a:rPr>
              <a:t> </a:t>
            </a:r>
          </a:p>
          <a:p>
            <a:pPr marL="0" indent="0" algn="just">
              <a:buNone/>
            </a:pPr>
            <a:r>
              <a:rPr lang="en-GB" sz="1800" dirty="0">
                <a:latin typeface="Comic Sans MS" panose="030F0702030302020204" pitchFamily="66" charset="0"/>
              </a:rPr>
              <a:t>Next</a:t>
            </a:r>
          </a:p>
          <a:p>
            <a:pPr algn="just"/>
            <a:r>
              <a:rPr lang="en-GB" sz="1800" dirty="0">
                <a:latin typeface="Comic Sans MS" panose="030F0702030302020204" pitchFamily="66" charset="0"/>
              </a:rPr>
              <a:t>Look at the next slide and see if you can identify a softer alternative to each of the statements on the next page. Consider how you can introduce this more supportive approach into your own practice. Reflect where you may have inadvertently escalated a situation through the words you have used when engaging with a distressed child. What could you have said differently that may have deescalated the situation instead. </a:t>
            </a:r>
          </a:p>
          <a:p>
            <a:pPr marL="0" indent="0" algn="just">
              <a:buNone/>
            </a:pPr>
            <a:endParaRPr lang="en-GB" sz="1800" dirty="0">
              <a:latin typeface="Comic Sans MS" panose="030F0702030302020204" pitchFamily="66" charset="0"/>
            </a:endParaRPr>
          </a:p>
          <a:p>
            <a:pPr marL="0" indent="0" algn="just">
              <a:buNone/>
            </a:pPr>
            <a:r>
              <a:rPr lang="en-GB" sz="1800" dirty="0">
                <a:latin typeface="Comic Sans MS" panose="030F0702030302020204" pitchFamily="66" charset="0"/>
              </a:rPr>
              <a:t>Then</a:t>
            </a:r>
          </a:p>
          <a:p>
            <a:pPr algn="just"/>
            <a:r>
              <a:rPr lang="en-GB" sz="1800" dirty="0">
                <a:latin typeface="Comic Sans MS" panose="030F0702030302020204" pitchFamily="66" charset="0"/>
              </a:rPr>
              <a:t>Watch the short video clip displaying the impact our language  can have. To play the video that is embedded in the slide, you need to be viewing the presentation as a slide show, which you will find as an option at the top if you are not already doing so. </a:t>
            </a:r>
          </a:p>
        </p:txBody>
      </p:sp>
    </p:spTree>
    <p:extLst>
      <p:ext uri="{BB962C8B-B14F-4D97-AF65-F5344CB8AC3E}">
        <p14:creationId xmlns:p14="http://schemas.microsoft.com/office/powerpoint/2010/main" val="764672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7909" y="117565"/>
            <a:ext cx="6324600" cy="1325563"/>
          </a:xfrm>
        </p:spPr>
        <p:txBody>
          <a:bodyPr>
            <a:normAutofit/>
          </a:bodyPr>
          <a:lstStyle/>
          <a:p>
            <a:pPr algn="ctr"/>
            <a:r>
              <a:rPr lang="en-US" sz="4000" dirty="0">
                <a:latin typeface="Comic Sans MS" panose="030F0702030302020204" pitchFamily="66" charset="0"/>
              </a:rPr>
              <a:t>Supporting our Children</a:t>
            </a:r>
            <a:endParaRPr lang="en-GB" sz="4000"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754" y="117565"/>
            <a:ext cx="5141541" cy="6426926"/>
          </a:xfrm>
          <a:prstGeom prst="rect">
            <a:avLst/>
          </a:prstGeom>
        </p:spPr>
      </p:pic>
      <p:grpSp>
        <p:nvGrpSpPr>
          <p:cNvPr id="3" name="Group 2"/>
          <p:cNvGrpSpPr/>
          <p:nvPr/>
        </p:nvGrpSpPr>
        <p:grpSpPr>
          <a:xfrm>
            <a:off x="3108168" y="1443128"/>
            <a:ext cx="1985554" cy="4924697"/>
            <a:chOff x="6821186" y="1690688"/>
            <a:chExt cx="1985554" cy="4924697"/>
          </a:xfrm>
        </p:grpSpPr>
        <p:sp>
          <p:nvSpPr>
            <p:cNvPr id="18" name="Rectangle 17"/>
            <p:cNvSpPr/>
            <p:nvPr/>
          </p:nvSpPr>
          <p:spPr>
            <a:xfrm>
              <a:off x="6821186" y="1690688"/>
              <a:ext cx="1985554" cy="4924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6821186" y="2175597"/>
              <a:ext cx="1985554" cy="3416320"/>
            </a:xfrm>
            <a:prstGeom prst="rect">
              <a:avLst/>
            </a:prstGeom>
            <a:noFill/>
          </p:spPr>
          <p:txBody>
            <a:bodyPr wrap="square" rtlCol="0">
              <a:spAutoFit/>
            </a:bodyPr>
            <a:lstStyle/>
            <a:p>
              <a:pPr algn="ctr"/>
              <a:endParaRPr lang="en-GB" dirty="0">
                <a:latin typeface="Comic Sans MS" panose="030F0702030302020204" pitchFamily="66" charset="0"/>
              </a:endParaRPr>
            </a:p>
            <a:p>
              <a:pPr algn="ctr"/>
              <a:endParaRPr lang="en-GB" u="sng" dirty="0">
                <a:latin typeface="Comic Sans MS" panose="030F0702030302020204" pitchFamily="66" charset="0"/>
              </a:endParaRPr>
            </a:p>
            <a:p>
              <a:pPr algn="ctr"/>
              <a:endParaRPr lang="en-GB" dirty="0">
                <a:latin typeface="Comic Sans MS" panose="030F0702030302020204" pitchFamily="66" charset="0"/>
              </a:endParaRPr>
            </a:p>
            <a:p>
              <a:pPr algn="ctr"/>
              <a:endParaRPr lang="en-GB" dirty="0">
                <a:latin typeface="Comic Sans MS" panose="030F0702030302020204" pitchFamily="66" charset="0"/>
              </a:endParaRPr>
            </a:p>
            <a:p>
              <a:pPr algn="ctr"/>
              <a:r>
                <a:rPr lang="en-GB" dirty="0">
                  <a:latin typeface="Comic Sans MS" panose="030F0702030302020204" pitchFamily="66" charset="0"/>
                </a:rPr>
                <a:t>Can you come up with some positive alternatives for each of these potentially inflammatory statements?</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874" y="1274618"/>
            <a:ext cx="5363370" cy="5363370"/>
          </a:xfrm>
          <a:prstGeom prst="rect">
            <a:avLst/>
          </a:prstGeom>
        </p:spPr>
      </p:pic>
    </p:spTree>
    <p:extLst>
      <p:ext uri="{BB962C8B-B14F-4D97-AF65-F5344CB8AC3E}">
        <p14:creationId xmlns:p14="http://schemas.microsoft.com/office/powerpoint/2010/main" val="566379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7909" y="202672"/>
            <a:ext cx="6324600" cy="1325563"/>
          </a:xfrm>
        </p:spPr>
        <p:txBody>
          <a:bodyPr>
            <a:normAutofit/>
          </a:bodyPr>
          <a:lstStyle/>
          <a:p>
            <a:pPr algn="ctr"/>
            <a:r>
              <a:rPr lang="en-US" sz="4000" dirty="0">
                <a:latin typeface="Comic Sans MS" panose="030F0702030302020204" pitchFamily="66" charset="0"/>
              </a:rPr>
              <a:t>Supporting our Children</a:t>
            </a:r>
            <a:endParaRPr lang="en-GB" sz="40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368" y="228402"/>
            <a:ext cx="5141541" cy="6426926"/>
          </a:xfrm>
          <a:prstGeom prst="rect">
            <a:avLst/>
          </a:prstGeom>
        </p:spPr>
      </p:pic>
      <p:pic>
        <p:nvPicPr>
          <p:cNvPr id="9" name="zpPz2qBpAaY"/>
          <p:cNvPicPr>
            <a:picLocks noRot="1" noChangeAspect="1"/>
          </p:cNvPicPr>
          <p:nvPr>
            <a:videoFile r:link="rId1"/>
          </p:nvPr>
        </p:nvPicPr>
        <p:blipFill>
          <a:blip r:embed="rId4"/>
          <a:stretch>
            <a:fillRect/>
          </a:stretch>
        </p:blipFill>
        <p:spPr>
          <a:xfrm>
            <a:off x="5560146" y="1246483"/>
            <a:ext cx="6335486" cy="3344091"/>
          </a:xfrm>
          <a:prstGeom prst="rect">
            <a:avLst/>
          </a:prstGeom>
        </p:spPr>
      </p:pic>
      <p:sp>
        <p:nvSpPr>
          <p:cNvPr id="3" name="Rectangle 2"/>
          <p:cNvSpPr/>
          <p:nvPr/>
        </p:nvSpPr>
        <p:spPr>
          <a:xfrm>
            <a:off x="7142510" y="117565"/>
            <a:ext cx="3562194" cy="369332"/>
          </a:xfrm>
          <a:prstGeom prst="rect">
            <a:avLst/>
          </a:prstGeom>
        </p:spPr>
        <p:txBody>
          <a:bodyPr wrap="none">
            <a:spAutoFit/>
          </a:bodyPr>
          <a:lstStyle/>
          <a:p>
            <a:r>
              <a:rPr lang="en-GB" dirty="0">
                <a:latin typeface="Comic Sans MS" panose="030F0702030302020204" pitchFamily="66" charset="0"/>
              </a:rPr>
              <a:t>https://youtu.be/zpPz2qBpAaY</a:t>
            </a:r>
          </a:p>
        </p:txBody>
      </p:sp>
      <p:sp>
        <p:nvSpPr>
          <p:cNvPr id="6" name="Rectangle 5">
            <a:extLst>
              <a:ext uri="{FF2B5EF4-FFF2-40B4-BE49-F238E27FC236}">
                <a16:creationId xmlns:a16="http://schemas.microsoft.com/office/drawing/2014/main" id="{03E13EBD-E541-4A14-863C-6C7091D6B4AA}"/>
              </a:ext>
            </a:extLst>
          </p:cNvPr>
          <p:cNvSpPr/>
          <p:nvPr/>
        </p:nvSpPr>
        <p:spPr>
          <a:xfrm>
            <a:off x="5560146" y="4872853"/>
            <a:ext cx="6505562" cy="1477328"/>
          </a:xfrm>
          <a:prstGeom prst="rect">
            <a:avLst/>
          </a:prstGeom>
        </p:spPr>
        <p:txBody>
          <a:bodyPr wrap="square">
            <a:spAutoFit/>
          </a:bodyPr>
          <a:lstStyle/>
          <a:p>
            <a:pPr algn="ctr"/>
            <a:r>
              <a:rPr lang="en-GB" dirty="0">
                <a:latin typeface="Comic Sans MS" panose="030F0702030302020204" pitchFamily="66" charset="0"/>
              </a:rPr>
              <a:t>To play this video which is embedded in this slide, you need to make sure you are viewing the presentation as a slide show, which you will find as a tab option at the top if you are not already doing so. The link is below if this does not work. </a:t>
            </a:r>
          </a:p>
        </p:txBody>
      </p:sp>
    </p:spTree>
    <p:extLst>
      <p:ext uri="{BB962C8B-B14F-4D97-AF65-F5344CB8AC3E}">
        <p14:creationId xmlns:p14="http://schemas.microsoft.com/office/powerpoint/2010/main" val="4114919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omic Sans MS" panose="030F0702030302020204" pitchFamily="66" charset="0"/>
              </a:rPr>
              <a:t>Supporting our Children</a:t>
            </a:r>
            <a:endParaRPr lang="en-GB" dirty="0"/>
          </a:p>
        </p:txBody>
      </p:sp>
      <p:sp>
        <p:nvSpPr>
          <p:cNvPr id="13" name="Content Placeholder 2"/>
          <p:cNvSpPr>
            <a:spLocks noGrp="1"/>
          </p:cNvSpPr>
          <p:nvPr>
            <p:ph idx="1"/>
          </p:nvPr>
        </p:nvSpPr>
        <p:spPr>
          <a:xfrm>
            <a:off x="277091" y="1385888"/>
            <a:ext cx="11637817" cy="4959494"/>
          </a:xfrm>
        </p:spPr>
        <p:txBody>
          <a:bodyPr>
            <a:normAutofit/>
          </a:bodyPr>
          <a:lstStyle/>
          <a:p>
            <a:pPr marL="0" indent="0" algn="just">
              <a:buNone/>
            </a:pPr>
            <a:endParaRPr lang="en-GB" sz="2000" dirty="0">
              <a:latin typeface="Comic Sans MS" panose="030F0702030302020204" pitchFamily="66" charset="0"/>
            </a:endParaRPr>
          </a:p>
          <a:p>
            <a:pPr algn="just"/>
            <a:r>
              <a:rPr lang="en-GB" sz="2000" dirty="0">
                <a:latin typeface="Comic Sans MS" panose="030F0702030302020204" pitchFamily="66" charset="0"/>
              </a:rPr>
              <a:t>Look to engage in stressful situations with a curious mind. It is better to think ‘I wonder what caused this, let me find out’, instead of ‘I am angry that this has happened again, he deserves to be punished’.</a:t>
            </a:r>
          </a:p>
          <a:p>
            <a:pPr marL="0" indent="0" algn="just">
              <a:buNone/>
            </a:pPr>
            <a:endParaRPr lang="en-GB" sz="2000" dirty="0">
              <a:latin typeface="Comic Sans MS" panose="030F0702030302020204" pitchFamily="66" charset="0"/>
            </a:endParaRPr>
          </a:p>
          <a:p>
            <a:pPr algn="just"/>
            <a:r>
              <a:rPr lang="en-GB" sz="2000" dirty="0">
                <a:latin typeface="Comic Sans MS" panose="030F0702030302020204" pitchFamily="66" charset="0"/>
              </a:rPr>
              <a:t>If you are responding to a stressful situation from your ‘thinking brain’, you will be able to use statements that are supportive that may deescalate the situation. If you enter a distressed situation using the ‘emotional brain’, your response may be heightened and in turn, further escalate the situation. </a:t>
            </a:r>
          </a:p>
          <a:p>
            <a:pPr marL="0" indent="0" algn="just">
              <a:buNone/>
            </a:pPr>
            <a:endParaRPr lang="en-GB" sz="2000" dirty="0">
              <a:latin typeface="Comic Sans MS" panose="030F0702030302020204" pitchFamily="66" charset="0"/>
            </a:endParaRPr>
          </a:p>
          <a:p>
            <a:pPr algn="just"/>
            <a:r>
              <a:rPr lang="en-GB" sz="2000" dirty="0">
                <a:latin typeface="Comic Sans MS" panose="030F0702030302020204" pitchFamily="66" charset="0"/>
              </a:rPr>
              <a:t>Look at the next slide for examples of supportive statements that you could add to your script. </a:t>
            </a:r>
          </a:p>
        </p:txBody>
      </p:sp>
    </p:spTree>
    <p:extLst>
      <p:ext uri="{BB962C8B-B14F-4D97-AF65-F5344CB8AC3E}">
        <p14:creationId xmlns:p14="http://schemas.microsoft.com/office/powerpoint/2010/main" val="612960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dirty="0"/>
            </a:br>
            <a:r>
              <a:rPr lang="en-US" dirty="0">
                <a:latin typeface="Comic Sans MS" panose="030F0702030302020204" pitchFamily="66" charset="0"/>
              </a:rPr>
              <a:t>Supporting Our Children</a:t>
            </a:r>
            <a:br>
              <a:rPr lang="en-GB" dirty="0"/>
            </a:br>
            <a:endParaRPr lang="en-GB" dirty="0"/>
          </a:p>
        </p:txBody>
      </p:sp>
      <p:sp>
        <p:nvSpPr>
          <p:cNvPr id="3" name="Content Placeholder 2"/>
          <p:cNvSpPr>
            <a:spLocks noGrp="1"/>
          </p:cNvSpPr>
          <p:nvPr>
            <p:ph idx="1"/>
          </p:nvPr>
        </p:nvSpPr>
        <p:spPr>
          <a:xfrm>
            <a:off x="540327" y="1825625"/>
            <a:ext cx="11152909" cy="4351338"/>
          </a:xfrm>
        </p:spPr>
        <p:txBody>
          <a:bodyPr>
            <a:normAutofit lnSpcReduction="10000"/>
          </a:bodyPr>
          <a:lstStyle/>
          <a:p>
            <a:pPr marL="0" indent="0">
              <a:buNone/>
            </a:pPr>
            <a:r>
              <a:rPr lang="en-GB" dirty="0">
                <a:latin typeface="Comic Sans MS" panose="030F0702030302020204" pitchFamily="66" charset="0"/>
              </a:rPr>
              <a:t>By the end of today’s session, it is hoped you will feel more confident in:</a:t>
            </a:r>
          </a:p>
          <a:p>
            <a:pPr marL="0" indent="0">
              <a:buNone/>
            </a:pPr>
            <a:endParaRPr lang="en-GB" dirty="0">
              <a:latin typeface="Comic Sans MS" panose="030F0702030302020204" pitchFamily="66" charset="0"/>
            </a:endParaRPr>
          </a:p>
          <a:p>
            <a:r>
              <a:rPr lang="en-GB" dirty="0">
                <a:latin typeface="Comic Sans MS" panose="030F0702030302020204" pitchFamily="66" charset="0"/>
              </a:rPr>
              <a:t>Facts about autism</a:t>
            </a:r>
          </a:p>
          <a:p>
            <a:pPr lvl="0"/>
            <a:r>
              <a:rPr lang="en-GB" dirty="0">
                <a:latin typeface="Comic Sans MS" panose="030F0702030302020204" pitchFamily="66" charset="0"/>
              </a:rPr>
              <a:t>Literal thinking and processing</a:t>
            </a:r>
          </a:p>
          <a:p>
            <a:pPr lvl="0"/>
            <a:r>
              <a:rPr lang="en-GB" dirty="0">
                <a:latin typeface="Comic Sans MS" panose="030F0702030302020204" pitchFamily="66" charset="0"/>
              </a:rPr>
              <a:t>Use of language</a:t>
            </a:r>
          </a:p>
          <a:p>
            <a:pPr lvl="0"/>
            <a:r>
              <a:rPr lang="en-GB" dirty="0">
                <a:latin typeface="Comic Sans MS" panose="030F0702030302020204" pitchFamily="66" charset="0"/>
              </a:rPr>
              <a:t>Supporting distressed behaviour</a:t>
            </a:r>
          </a:p>
          <a:p>
            <a:pPr marL="0" lvl="0" indent="0">
              <a:buNone/>
            </a:pPr>
            <a:endParaRPr lang="en-GB" dirty="0">
              <a:latin typeface="Comic Sans MS" panose="030F0702030302020204" pitchFamily="66" charset="0"/>
            </a:endParaRPr>
          </a:p>
          <a:p>
            <a:pPr lvl="0"/>
            <a:r>
              <a:rPr lang="en-GB" dirty="0">
                <a:latin typeface="Comic Sans MS" panose="030F0702030302020204" pitchFamily="66" charset="0"/>
              </a:rPr>
              <a:t>Establishing positive routine and structure</a:t>
            </a:r>
          </a:p>
          <a:p>
            <a:pPr marL="0" indent="0">
              <a:buNone/>
            </a:pPr>
            <a:endParaRPr lang="en-GB" dirty="0">
              <a:latin typeface="Comic Sans MS" panose="030F0702030302020204" pitchFamily="66" charset="0"/>
            </a:endParaRP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8704" y="2388176"/>
            <a:ext cx="3590059" cy="4206587"/>
          </a:xfrm>
          <a:prstGeom prst="rect">
            <a:avLst/>
          </a:prstGeom>
        </p:spPr>
      </p:pic>
    </p:spTree>
    <p:extLst>
      <p:ext uri="{BB962C8B-B14F-4D97-AF65-F5344CB8AC3E}">
        <p14:creationId xmlns:p14="http://schemas.microsoft.com/office/powerpoint/2010/main" val="1381795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0346" y="0"/>
            <a:ext cx="6324600" cy="1325563"/>
          </a:xfrm>
        </p:spPr>
        <p:txBody>
          <a:bodyPr>
            <a:normAutofit/>
          </a:bodyPr>
          <a:lstStyle/>
          <a:p>
            <a:pPr algn="ctr"/>
            <a:r>
              <a:rPr lang="en-US" sz="4000" dirty="0">
                <a:latin typeface="Comic Sans MS" panose="030F0702030302020204" pitchFamily="66" charset="0"/>
              </a:rPr>
              <a:t>Supporting our Children</a:t>
            </a:r>
            <a:endParaRPr lang="en-GB" sz="4000"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16996"/>
          <a:stretch/>
        </p:blipFill>
        <p:spPr>
          <a:xfrm>
            <a:off x="200888" y="1108364"/>
            <a:ext cx="3505200" cy="2909454"/>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17357"/>
          <a:stretch/>
        </p:blipFill>
        <p:spPr>
          <a:xfrm>
            <a:off x="2199839" y="3789216"/>
            <a:ext cx="3512126" cy="290253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16692"/>
          <a:stretch/>
        </p:blipFill>
        <p:spPr>
          <a:xfrm>
            <a:off x="5959188" y="1108364"/>
            <a:ext cx="3475758" cy="2895600"/>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b="17456"/>
          <a:stretch/>
        </p:blipFill>
        <p:spPr>
          <a:xfrm>
            <a:off x="8510156" y="3792687"/>
            <a:ext cx="3512126" cy="2899059"/>
          </a:xfrm>
          <a:prstGeom prst="rect">
            <a:avLst/>
          </a:prstGeom>
        </p:spPr>
      </p:pic>
    </p:spTree>
    <p:extLst>
      <p:ext uri="{BB962C8B-B14F-4D97-AF65-F5344CB8AC3E}">
        <p14:creationId xmlns:p14="http://schemas.microsoft.com/office/powerpoint/2010/main" val="2986342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omic Sans MS" panose="030F0702030302020204" pitchFamily="66" charset="0"/>
              </a:rPr>
              <a:t>Supporting our Children</a:t>
            </a:r>
            <a:endParaRPr lang="en-GB" dirty="0"/>
          </a:p>
        </p:txBody>
      </p:sp>
      <p:sp>
        <p:nvSpPr>
          <p:cNvPr id="13" name="Content Placeholder 2"/>
          <p:cNvSpPr>
            <a:spLocks noGrp="1"/>
          </p:cNvSpPr>
          <p:nvPr>
            <p:ph idx="1"/>
          </p:nvPr>
        </p:nvSpPr>
        <p:spPr>
          <a:xfrm>
            <a:off x="2014238" y="3088080"/>
            <a:ext cx="8163524" cy="1202567"/>
          </a:xfrm>
        </p:spPr>
        <p:txBody>
          <a:bodyPr>
            <a:normAutofit/>
          </a:bodyPr>
          <a:lstStyle/>
          <a:p>
            <a:pPr marL="0" indent="0">
              <a:buNone/>
            </a:pPr>
            <a:endParaRPr lang="en-GB" sz="1600" dirty="0">
              <a:latin typeface="Comic Sans MS" panose="030F0702030302020204" pitchFamily="66" charset="0"/>
            </a:endParaRPr>
          </a:p>
          <a:p>
            <a:pPr marL="0" indent="0" algn="just">
              <a:buNone/>
            </a:pPr>
            <a:r>
              <a:rPr lang="en-GB" sz="4000" dirty="0">
                <a:latin typeface="Comic Sans MS" panose="030F0702030302020204" pitchFamily="66" charset="0"/>
              </a:rPr>
              <a:t>Supporting Distressed Behaviour </a:t>
            </a:r>
          </a:p>
          <a:p>
            <a:pPr marL="0" indent="0" algn="just">
              <a:buNone/>
            </a:pPr>
            <a:endParaRPr lang="en-GB" sz="2400" dirty="0">
              <a:latin typeface="Comic Sans MS" panose="030F0702030302020204" pitchFamily="66" charset="0"/>
            </a:endParaRPr>
          </a:p>
        </p:txBody>
      </p:sp>
    </p:spTree>
    <p:extLst>
      <p:ext uri="{BB962C8B-B14F-4D97-AF65-F5344CB8AC3E}">
        <p14:creationId xmlns:p14="http://schemas.microsoft.com/office/powerpoint/2010/main" val="346941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omic Sans MS" panose="030F0702030302020204" pitchFamily="66" charset="0"/>
              </a:rPr>
              <a:t>Supporting our Children</a:t>
            </a:r>
            <a:endParaRPr lang="en-GB" dirty="0"/>
          </a:p>
        </p:txBody>
      </p:sp>
      <p:sp>
        <p:nvSpPr>
          <p:cNvPr id="3" name="Content Placeholder 2"/>
          <p:cNvSpPr>
            <a:spLocks noGrp="1"/>
          </p:cNvSpPr>
          <p:nvPr>
            <p:ph idx="1"/>
          </p:nvPr>
        </p:nvSpPr>
        <p:spPr>
          <a:xfrm>
            <a:off x="228700" y="3855775"/>
            <a:ext cx="4309555" cy="2742766"/>
          </a:xfr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p:spPr>
        <p:txBody>
          <a:bodyPr>
            <a:normAutofit/>
          </a:bodyPr>
          <a:lstStyle/>
          <a:p>
            <a:pPr marL="0" indent="0" algn="ctr">
              <a:buNone/>
            </a:pPr>
            <a:r>
              <a:rPr lang="en-US" sz="2400" u="sng" dirty="0">
                <a:latin typeface="Comic Sans MS" panose="030F0702030302020204" pitchFamily="66" charset="0"/>
              </a:rPr>
              <a:t>Early Warning Sign</a:t>
            </a:r>
            <a:endParaRPr lang="en-GB" sz="1800" dirty="0">
              <a:latin typeface="Comic Sans MS" panose="030F0702030302020204" pitchFamily="66" charset="0"/>
            </a:endParaRPr>
          </a:p>
          <a:p>
            <a:pPr lvl="0"/>
            <a:r>
              <a:rPr lang="en-US" sz="1700" dirty="0">
                <a:latin typeface="Comic Sans MS" panose="030F0702030302020204" pitchFamily="66" charset="0"/>
              </a:rPr>
              <a:t>becoming agitated</a:t>
            </a:r>
            <a:endParaRPr lang="en-GB" sz="800" dirty="0">
              <a:latin typeface="Comic Sans MS" panose="030F0702030302020204" pitchFamily="66" charset="0"/>
            </a:endParaRPr>
          </a:p>
          <a:p>
            <a:pPr lvl="0"/>
            <a:r>
              <a:rPr lang="en-US" sz="1700" dirty="0">
                <a:latin typeface="Comic Sans MS" panose="030F0702030302020204" pitchFamily="66" charset="0"/>
              </a:rPr>
              <a:t>withdrawing from activity</a:t>
            </a:r>
            <a:endParaRPr lang="en-GB" sz="800" dirty="0">
              <a:latin typeface="Comic Sans MS" panose="030F0702030302020204" pitchFamily="66" charset="0"/>
            </a:endParaRPr>
          </a:p>
          <a:p>
            <a:pPr lvl="0"/>
            <a:r>
              <a:rPr lang="en-US" sz="1700" dirty="0">
                <a:latin typeface="Comic Sans MS" panose="030F0702030302020204" pitchFamily="66" charset="0"/>
              </a:rPr>
              <a:t>verbal outbursts</a:t>
            </a:r>
            <a:endParaRPr lang="en-GB" sz="800" dirty="0">
              <a:latin typeface="Comic Sans MS" panose="030F0702030302020204" pitchFamily="66" charset="0"/>
            </a:endParaRPr>
          </a:p>
          <a:p>
            <a:pPr lvl="0"/>
            <a:r>
              <a:rPr lang="en-US" sz="1700" dirty="0">
                <a:latin typeface="Comic Sans MS" panose="030F0702030302020204" pitchFamily="66" charset="0"/>
              </a:rPr>
              <a:t>facial expressions/body language</a:t>
            </a:r>
            <a:endParaRPr lang="en-GB" sz="800" dirty="0">
              <a:latin typeface="Comic Sans MS" panose="030F0702030302020204" pitchFamily="66" charset="0"/>
            </a:endParaRPr>
          </a:p>
          <a:p>
            <a:pPr lvl="0"/>
            <a:r>
              <a:rPr lang="en-US" sz="1700" dirty="0" err="1">
                <a:latin typeface="Comic Sans MS" panose="030F0702030302020204" pitchFamily="66" charset="0"/>
              </a:rPr>
              <a:t>behavioural</a:t>
            </a:r>
            <a:r>
              <a:rPr lang="en-US" sz="1700" dirty="0">
                <a:latin typeface="Comic Sans MS" panose="030F0702030302020204" pitchFamily="66" charset="0"/>
              </a:rPr>
              <a:t> change</a:t>
            </a:r>
            <a:endParaRPr lang="en-GB" sz="800" dirty="0">
              <a:latin typeface="Comic Sans MS" panose="030F0702030302020204" pitchFamily="66" charset="0"/>
            </a:endParaRPr>
          </a:p>
          <a:p>
            <a:pPr lvl="0"/>
            <a:r>
              <a:rPr lang="en-US" sz="1700" dirty="0">
                <a:latin typeface="Comic Sans MS" panose="030F0702030302020204" pitchFamily="66" charset="0"/>
              </a:rPr>
              <a:t>physiological signs</a:t>
            </a:r>
            <a:endParaRPr lang="en-GB" sz="800" dirty="0">
              <a:latin typeface="Comic Sans MS" panose="030F0702030302020204" pitchFamily="66" charset="0"/>
            </a:endParaRPr>
          </a:p>
        </p:txBody>
      </p:sp>
      <p:sp>
        <p:nvSpPr>
          <p:cNvPr id="5" name="Content Placeholder 2"/>
          <p:cNvSpPr txBox="1">
            <a:spLocks/>
          </p:cNvSpPr>
          <p:nvPr/>
        </p:nvSpPr>
        <p:spPr>
          <a:xfrm>
            <a:off x="4832715" y="1793672"/>
            <a:ext cx="3111136" cy="212614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u="sng" dirty="0">
                <a:latin typeface="Comic Sans MS" panose="030F0702030302020204" pitchFamily="66" charset="0"/>
              </a:rPr>
              <a:t>Biological Triggers</a:t>
            </a:r>
            <a:endParaRPr lang="en-GB" sz="2200" u="sng" dirty="0">
              <a:latin typeface="Comic Sans MS" panose="030F0702030302020204" pitchFamily="66" charset="0"/>
            </a:endParaRPr>
          </a:p>
          <a:p>
            <a:r>
              <a:rPr lang="en-US" sz="1900" dirty="0">
                <a:latin typeface="Comic Sans MS" panose="030F0702030302020204" pitchFamily="66" charset="0"/>
                <a:ea typeface="Times New Roman" panose="02020603050405020304" pitchFamily="18" charset="0"/>
              </a:rPr>
              <a:t>hunger</a:t>
            </a:r>
            <a:endParaRPr lang="en-GB" sz="1900" dirty="0">
              <a:latin typeface="Comic Sans MS" panose="030F0702030302020204" pitchFamily="66" charset="0"/>
              <a:ea typeface="Times New Roman" panose="02020603050405020304" pitchFamily="18" charset="0"/>
            </a:endParaRPr>
          </a:p>
          <a:p>
            <a:r>
              <a:rPr lang="en-US" sz="1900" dirty="0">
                <a:latin typeface="Comic Sans MS" panose="030F0702030302020204" pitchFamily="66" charset="0"/>
                <a:ea typeface="Times New Roman" panose="02020603050405020304" pitchFamily="18" charset="0"/>
              </a:rPr>
              <a:t>thirst </a:t>
            </a:r>
            <a:endParaRPr lang="en-GB" sz="1900" dirty="0">
              <a:latin typeface="Comic Sans MS" panose="030F0702030302020204" pitchFamily="66" charset="0"/>
              <a:ea typeface="Times New Roman" panose="02020603050405020304" pitchFamily="18" charset="0"/>
            </a:endParaRPr>
          </a:p>
          <a:p>
            <a:r>
              <a:rPr lang="en-US" sz="1900" dirty="0">
                <a:latin typeface="Comic Sans MS" panose="030F0702030302020204" pitchFamily="66" charset="0"/>
                <a:ea typeface="Times New Roman" panose="02020603050405020304" pitchFamily="18" charset="0"/>
              </a:rPr>
              <a:t>feeling tired</a:t>
            </a:r>
            <a:endParaRPr lang="en-GB" sz="1900" dirty="0">
              <a:latin typeface="Comic Sans MS" panose="030F0702030302020204" pitchFamily="66" charset="0"/>
              <a:ea typeface="Times New Roman" panose="02020603050405020304" pitchFamily="18" charset="0"/>
            </a:endParaRPr>
          </a:p>
          <a:p>
            <a:r>
              <a:rPr lang="en-US" sz="1900" dirty="0">
                <a:latin typeface="Comic Sans MS" panose="030F0702030302020204" pitchFamily="66" charset="0"/>
                <a:ea typeface="Times New Roman" panose="02020603050405020304" pitchFamily="18" charset="0"/>
              </a:rPr>
              <a:t>feeling unwell </a:t>
            </a:r>
            <a:endParaRPr lang="en-GB" sz="1900" dirty="0">
              <a:latin typeface="Comic Sans MS" panose="030F0702030302020204" pitchFamily="66" charset="0"/>
              <a:ea typeface="Times New Roman" panose="02020603050405020304" pitchFamily="18" charset="0"/>
            </a:endParaRPr>
          </a:p>
          <a:p>
            <a:r>
              <a:rPr lang="en-US" sz="1900" dirty="0">
                <a:latin typeface="Comic Sans MS" panose="030F0702030302020204" pitchFamily="66" charset="0"/>
                <a:ea typeface="Times New Roman" panose="02020603050405020304" pitchFamily="18" charset="0"/>
              </a:rPr>
              <a:t>medication</a:t>
            </a:r>
            <a:endParaRPr lang="en-GB" sz="1900" dirty="0">
              <a:latin typeface="Comic Sans MS" panose="030F0702030302020204" pitchFamily="66" charset="0"/>
              <a:ea typeface="Times New Roman" panose="02020603050405020304" pitchFamily="18" charset="0"/>
            </a:endParaRPr>
          </a:p>
        </p:txBody>
      </p:sp>
      <p:sp>
        <p:nvSpPr>
          <p:cNvPr id="6" name="Rectangle 5"/>
          <p:cNvSpPr/>
          <p:nvPr/>
        </p:nvSpPr>
        <p:spPr>
          <a:xfrm>
            <a:off x="8238310" y="4465471"/>
            <a:ext cx="3111137" cy="2062103"/>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b="100000"/>
            </a:path>
            <a:tileRect t="-100000" r="-100000"/>
          </a:gradFill>
        </p:spPr>
        <p:txBody>
          <a:bodyPr wrap="square">
            <a:spAutoFit/>
          </a:bodyPr>
          <a:lstStyle/>
          <a:p>
            <a:pPr lvl="0">
              <a:spcAft>
                <a:spcPts val="0"/>
              </a:spcAft>
            </a:pPr>
            <a:r>
              <a:rPr lang="en-US" sz="2000" u="sng" dirty="0">
                <a:latin typeface="Comic Sans MS" panose="030F0702030302020204" pitchFamily="66" charset="0"/>
              </a:rPr>
              <a:t>Psychological Triggers</a:t>
            </a:r>
            <a:endParaRPr lang="en-GB" sz="2000" u="sng" dirty="0">
              <a:latin typeface="Comic Sans MS" panose="030F0702030302020204" pitchFamily="66" charset="0"/>
            </a:endParaRPr>
          </a:p>
          <a:p>
            <a:pPr marL="285750" lvl="0" indent="-285750">
              <a:spcAft>
                <a:spcPts val="0"/>
              </a:spcAft>
              <a:buFont typeface="Arial" panose="020B0604020202020204" pitchFamily="34" charset="0"/>
              <a:buChar char="•"/>
            </a:pPr>
            <a:r>
              <a:rPr lang="en-US" dirty="0" err="1">
                <a:latin typeface="Comic Sans MS" panose="030F0702030302020204" pitchFamily="66" charset="0"/>
                <a:ea typeface="Times New Roman" panose="02020603050405020304" pitchFamily="18" charset="0"/>
              </a:rPr>
              <a:t>unfavoured</a:t>
            </a:r>
            <a:r>
              <a:rPr lang="en-US" dirty="0">
                <a:latin typeface="Comic Sans MS" panose="030F0702030302020204" pitchFamily="66" charset="0"/>
                <a:ea typeface="Times New Roman" panose="02020603050405020304" pitchFamily="18" charset="0"/>
              </a:rPr>
              <a:t> activity approaching</a:t>
            </a:r>
            <a:endParaRPr lang="en-GB" dirty="0">
              <a:latin typeface="Times New Roman" panose="02020603050405020304" pitchFamily="18" charset="0"/>
              <a:ea typeface="Times New Roman" panose="02020603050405020304" pitchFamily="18" charset="0"/>
            </a:endParaRPr>
          </a:p>
          <a:p>
            <a:pPr marL="285750" lvl="0" indent="-285750">
              <a:spcAft>
                <a:spcPts val="0"/>
              </a:spcAft>
              <a:buFont typeface="Arial" panose="020B0604020202020204" pitchFamily="34" charset="0"/>
              <a:buChar char="•"/>
            </a:pPr>
            <a:r>
              <a:rPr lang="en-US" dirty="0">
                <a:latin typeface="Comic Sans MS" panose="030F0702030302020204" pitchFamily="66" charset="0"/>
                <a:ea typeface="Times New Roman" panose="02020603050405020304" pitchFamily="18" charset="0"/>
              </a:rPr>
              <a:t>disappointment</a:t>
            </a:r>
            <a:endParaRPr lang="en-GB" dirty="0">
              <a:latin typeface="Times New Roman" panose="02020603050405020304" pitchFamily="18" charset="0"/>
              <a:ea typeface="Times New Roman" panose="02020603050405020304" pitchFamily="18" charset="0"/>
            </a:endParaRPr>
          </a:p>
          <a:p>
            <a:pPr marL="285750" lvl="0" indent="-285750">
              <a:spcAft>
                <a:spcPts val="0"/>
              </a:spcAft>
              <a:buFont typeface="Arial" panose="020B0604020202020204" pitchFamily="34" charset="0"/>
              <a:buChar char="•"/>
            </a:pPr>
            <a:r>
              <a:rPr lang="en-US" dirty="0">
                <a:latin typeface="Comic Sans MS" panose="030F0702030302020204" pitchFamily="66" charset="0"/>
                <a:ea typeface="Times New Roman" panose="02020603050405020304" pitchFamily="18" charset="0"/>
              </a:rPr>
              <a:t>fear</a:t>
            </a:r>
            <a:endParaRPr lang="en-GB" dirty="0">
              <a:latin typeface="Times New Roman" panose="02020603050405020304" pitchFamily="18" charset="0"/>
              <a:ea typeface="Times New Roman" panose="02020603050405020304" pitchFamily="18" charset="0"/>
            </a:endParaRPr>
          </a:p>
          <a:p>
            <a:pPr marL="285750" lvl="0" indent="-285750">
              <a:spcAft>
                <a:spcPts val="0"/>
              </a:spcAft>
              <a:buFont typeface="Arial" panose="020B0604020202020204" pitchFamily="34" charset="0"/>
              <a:buChar char="•"/>
            </a:pPr>
            <a:r>
              <a:rPr lang="en-US" dirty="0">
                <a:latin typeface="Comic Sans MS" panose="030F0702030302020204" pitchFamily="66" charset="0"/>
                <a:ea typeface="Times New Roman" panose="02020603050405020304" pitchFamily="18" charset="0"/>
              </a:rPr>
              <a:t>frustration</a:t>
            </a:r>
            <a:endParaRPr lang="en-GB" dirty="0">
              <a:latin typeface="Times New Roman" panose="02020603050405020304" pitchFamily="18" charset="0"/>
              <a:ea typeface="Times New Roman" panose="02020603050405020304" pitchFamily="18" charset="0"/>
            </a:endParaRPr>
          </a:p>
          <a:p>
            <a:pPr marL="285750" lvl="0" indent="-285750">
              <a:spcAft>
                <a:spcPts val="0"/>
              </a:spcAft>
              <a:buFont typeface="Arial" panose="020B0604020202020204" pitchFamily="34" charset="0"/>
              <a:buChar char="•"/>
            </a:pPr>
            <a:r>
              <a:rPr lang="en-US" dirty="0">
                <a:latin typeface="Comic Sans MS" panose="030F0702030302020204" pitchFamily="66" charset="0"/>
                <a:ea typeface="Times New Roman" panose="02020603050405020304" pitchFamily="18" charset="0"/>
              </a:rPr>
              <a:t>a sense of injustice</a:t>
            </a:r>
          </a:p>
        </p:txBody>
      </p:sp>
      <p:sp>
        <p:nvSpPr>
          <p:cNvPr id="7" name="Rectangle 6"/>
          <p:cNvSpPr/>
          <p:nvPr/>
        </p:nvSpPr>
        <p:spPr>
          <a:xfrm>
            <a:off x="4832714" y="4465472"/>
            <a:ext cx="3111137" cy="2062103"/>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txBody>
          <a:bodyPr wrap="square">
            <a:spAutoFit/>
          </a:bodyPr>
          <a:lstStyle/>
          <a:p>
            <a:pPr lvl="0"/>
            <a:r>
              <a:rPr lang="en-US" sz="2000" u="sng" dirty="0">
                <a:latin typeface="Comic Sans MS" panose="030F0702030302020204" pitchFamily="66" charset="0"/>
              </a:rPr>
              <a:t>Social Triggers</a:t>
            </a:r>
            <a:endParaRPr lang="en-GB" sz="2000" u="sng" dirty="0">
              <a:latin typeface="Comic Sans MS" panose="030F0702030302020204" pitchFamily="66" charset="0"/>
            </a:endParaRPr>
          </a:p>
          <a:p>
            <a:pPr marL="342900" indent="-342900">
              <a:buFont typeface="Arial" panose="020B0604020202020204" pitchFamily="34" charset="0"/>
              <a:buChar char="•"/>
            </a:pPr>
            <a:r>
              <a:rPr lang="en-US" dirty="0">
                <a:latin typeface="Comic Sans MS" panose="030F0702030302020204" pitchFamily="66" charset="0"/>
              </a:rPr>
              <a:t>change of personnel </a:t>
            </a:r>
            <a:endParaRPr lang="en-GB" dirty="0">
              <a:latin typeface="Comic Sans MS" panose="030F0702030302020204" pitchFamily="66" charset="0"/>
            </a:endParaRPr>
          </a:p>
          <a:p>
            <a:pPr marL="342900" indent="-342900">
              <a:buFont typeface="Arial" panose="020B0604020202020204" pitchFamily="34" charset="0"/>
              <a:buChar char="•"/>
            </a:pPr>
            <a:r>
              <a:rPr lang="en-US" dirty="0">
                <a:latin typeface="Comic Sans MS" panose="030F0702030302020204" pitchFamily="66" charset="0"/>
              </a:rPr>
              <a:t>change of dynamics in peer group. </a:t>
            </a:r>
            <a:endParaRPr lang="en-GB" dirty="0">
              <a:latin typeface="Comic Sans MS" panose="030F0702030302020204" pitchFamily="66" charset="0"/>
            </a:endParaRPr>
          </a:p>
          <a:p>
            <a:pPr marL="342900" indent="-342900">
              <a:buFont typeface="Arial" panose="020B0604020202020204" pitchFamily="34" charset="0"/>
              <a:buChar char="•"/>
            </a:pPr>
            <a:r>
              <a:rPr lang="en-US" dirty="0">
                <a:latin typeface="Comic Sans MS" panose="030F0702030302020204" pitchFamily="66" charset="0"/>
              </a:rPr>
              <a:t>fallen out with friends </a:t>
            </a:r>
            <a:endParaRPr lang="en-GB" dirty="0">
              <a:latin typeface="Comic Sans MS" panose="030F0702030302020204" pitchFamily="66" charset="0"/>
            </a:endParaRPr>
          </a:p>
          <a:p>
            <a:pPr marL="342900" indent="-342900">
              <a:buFont typeface="Arial" panose="020B0604020202020204" pitchFamily="34" charset="0"/>
              <a:buChar char="•"/>
            </a:pPr>
            <a:r>
              <a:rPr lang="en-US" dirty="0">
                <a:latin typeface="Comic Sans MS" panose="030F0702030302020204" pitchFamily="66" charset="0"/>
              </a:rPr>
              <a:t>consider the use of language; avoid sarcasm.  </a:t>
            </a:r>
            <a:endParaRPr lang="en-GB" dirty="0">
              <a:latin typeface="Comic Sans MS" panose="030F0702030302020204" pitchFamily="66" charset="0"/>
            </a:endParaRPr>
          </a:p>
        </p:txBody>
      </p:sp>
      <p:sp>
        <p:nvSpPr>
          <p:cNvPr id="8" name="Rectangle 7"/>
          <p:cNvSpPr/>
          <p:nvPr/>
        </p:nvSpPr>
        <p:spPr>
          <a:xfrm>
            <a:off x="8238310" y="1793672"/>
            <a:ext cx="3111137" cy="2062103"/>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b="100000"/>
            </a:path>
            <a:tileRect t="-100000" r="-100000"/>
          </a:gradFill>
        </p:spPr>
        <p:txBody>
          <a:bodyPr wrap="square">
            <a:spAutoFit/>
          </a:bodyPr>
          <a:lstStyle/>
          <a:p>
            <a:pPr lvl="0">
              <a:spcAft>
                <a:spcPts val="0"/>
              </a:spcAft>
            </a:pPr>
            <a:r>
              <a:rPr lang="en-US" sz="2000" u="sng" dirty="0">
                <a:latin typeface="Comic Sans MS" panose="030F0702030302020204" pitchFamily="66" charset="0"/>
              </a:rPr>
              <a:t>Environmental Triggers</a:t>
            </a:r>
            <a:endParaRPr lang="en-GB" sz="2000" u="sng" dirty="0">
              <a:latin typeface="Comic Sans MS" panose="030F0702030302020204" pitchFamily="66" charset="0"/>
            </a:endParaRPr>
          </a:p>
          <a:p>
            <a:pPr marL="285750" lvl="0" indent="-285750">
              <a:spcAft>
                <a:spcPts val="0"/>
              </a:spcAft>
              <a:buFont typeface="Arial" panose="020B0604020202020204" pitchFamily="34" charset="0"/>
              <a:buChar char="•"/>
            </a:pPr>
            <a:r>
              <a:rPr lang="en-US" dirty="0">
                <a:latin typeface="Comic Sans MS" panose="030F0702030302020204" pitchFamily="66" charset="0"/>
                <a:ea typeface="Times New Roman" panose="02020603050405020304" pitchFamily="18" charset="0"/>
              </a:rPr>
              <a:t>transitions </a:t>
            </a:r>
          </a:p>
          <a:p>
            <a:pPr marL="285750" lvl="0" indent="-285750">
              <a:spcAft>
                <a:spcPts val="0"/>
              </a:spcAft>
              <a:buFont typeface="Arial" panose="020B0604020202020204" pitchFamily="34" charset="0"/>
              <a:buChar char="•"/>
            </a:pPr>
            <a:r>
              <a:rPr lang="en-US" dirty="0">
                <a:latin typeface="Comic Sans MS" panose="030F0702030302020204" pitchFamily="66" charset="0"/>
                <a:ea typeface="Times New Roman" panose="02020603050405020304" pitchFamily="18" charset="0"/>
              </a:rPr>
              <a:t>too hot / too cold</a:t>
            </a:r>
          </a:p>
          <a:p>
            <a:pPr marL="285750" lvl="0" indent="-285750">
              <a:spcAft>
                <a:spcPts val="0"/>
              </a:spcAft>
              <a:buFont typeface="Arial" panose="020B0604020202020204" pitchFamily="34" charset="0"/>
              <a:buChar char="•"/>
            </a:pPr>
            <a:r>
              <a:rPr lang="en-US" dirty="0">
                <a:latin typeface="Comic Sans MS" panose="030F0702030302020204" pitchFamily="66" charset="0"/>
                <a:ea typeface="Times New Roman" panose="02020603050405020304" pitchFamily="18" charset="0"/>
              </a:rPr>
              <a:t>are the lights flickering </a:t>
            </a:r>
            <a:endParaRPr lang="en-GB" dirty="0">
              <a:latin typeface="Times New Roman" panose="02020603050405020304" pitchFamily="18" charset="0"/>
              <a:ea typeface="Times New Roman" panose="02020603050405020304" pitchFamily="18" charset="0"/>
            </a:endParaRPr>
          </a:p>
          <a:p>
            <a:pPr marL="285750" lvl="0" indent="-285750">
              <a:spcAft>
                <a:spcPts val="0"/>
              </a:spcAft>
              <a:buFont typeface="Arial" panose="020B0604020202020204" pitchFamily="34" charset="0"/>
              <a:buChar char="•"/>
            </a:pPr>
            <a:r>
              <a:rPr lang="en-US" dirty="0">
                <a:latin typeface="Comic Sans MS" panose="030F0702030302020204" pitchFamily="66" charset="0"/>
                <a:ea typeface="Times New Roman" panose="02020603050405020304" pitchFamily="18" charset="0"/>
              </a:rPr>
              <a:t>sensory sensitivity</a:t>
            </a:r>
            <a:endParaRPr lang="en-GB" dirty="0">
              <a:latin typeface="Times New Roman" panose="02020603050405020304" pitchFamily="18" charset="0"/>
              <a:ea typeface="Times New Roman" panose="02020603050405020304" pitchFamily="18" charset="0"/>
            </a:endParaRPr>
          </a:p>
          <a:p>
            <a:pPr marL="285750" lvl="0" indent="-285750">
              <a:spcAft>
                <a:spcPts val="0"/>
              </a:spcAft>
              <a:buFont typeface="Arial" panose="020B0604020202020204" pitchFamily="34" charset="0"/>
              <a:buChar char="•"/>
            </a:pPr>
            <a:r>
              <a:rPr lang="en-US" dirty="0">
                <a:latin typeface="Comic Sans MS" panose="030F0702030302020204" pitchFamily="66" charset="0"/>
                <a:ea typeface="Times New Roman" panose="02020603050405020304" pitchFamily="18" charset="0"/>
              </a:rPr>
              <a:t>change to the daily routine</a:t>
            </a:r>
          </a:p>
        </p:txBody>
      </p:sp>
      <p:sp>
        <p:nvSpPr>
          <p:cNvPr id="9" name="Rectangle 8"/>
          <p:cNvSpPr/>
          <p:nvPr/>
        </p:nvSpPr>
        <p:spPr>
          <a:xfrm>
            <a:off x="293222" y="1793672"/>
            <a:ext cx="4180510" cy="1631216"/>
          </a:xfrm>
          <a:prstGeom prst="rect">
            <a:avLst/>
          </a:prstGeom>
        </p:spPr>
        <p:txBody>
          <a:bodyPr wrap="square">
            <a:spAutoFit/>
          </a:bodyPr>
          <a:lstStyle/>
          <a:p>
            <a:pPr algn="just"/>
            <a:r>
              <a:rPr lang="en-GB" sz="2000" dirty="0">
                <a:latin typeface="Comic Sans MS" panose="030F0702030302020204" pitchFamily="66" charset="0"/>
              </a:rPr>
              <a:t>Consider aspects that may trigger a distressed response in pupils. If you are able to identify what it might be, you can then work to negate the issue:</a:t>
            </a:r>
          </a:p>
        </p:txBody>
      </p:sp>
    </p:spTree>
    <p:extLst>
      <p:ext uri="{BB962C8B-B14F-4D97-AF65-F5344CB8AC3E}">
        <p14:creationId xmlns:p14="http://schemas.microsoft.com/office/powerpoint/2010/main" val="144186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Supporting our Pupils</a:t>
            </a:r>
          </a:p>
        </p:txBody>
      </p:sp>
      <p:sp>
        <p:nvSpPr>
          <p:cNvPr id="3" name="Content Placeholder 2"/>
          <p:cNvSpPr>
            <a:spLocks noGrp="1"/>
          </p:cNvSpPr>
          <p:nvPr>
            <p:ph idx="1"/>
          </p:nvPr>
        </p:nvSpPr>
        <p:spPr>
          <a:xfrm>
            <a:off x="438822" y="1572896"/>
            <a:ext cx="6488450" cy="4647795"/>
          </a:xfrm>
        </p:spPr>
        <p:txBody>
          <a:bodyPr>
            <a:normAutofit fontScale="92500"/>
          </a:bodyPr>
          <a:lstStyle/>
          <a:p>
            <a:pPr marL="0" indent="0">
              <a:buNone/>
            </a:pPr>
            <a:r>
              <a:rPr lang="en-GB" sz="2000" dirty="0">
                <a:latin typeface="Comic Sans MS" panose="030F0702030302020204" pitchFamily="66" charset="0"/>
              </a:rPr>
              <a:t>The Incredible 5 point Scale is a great way to allow children with communication differences to replace language with numbers. </a:t>
            </a:r>
          </a:p>
          <a:p>
            <a:pPr marL="0" indent="0">
              <a:buNone/>
            </a:pPr>
            <a:r>
              <a:rPr lang="en-GB" sz="2000" dirty="0">
                <a:latin typeface="Comic Sans MS" panose="030F0702030302020204" pitchFamily="66" charset="0"/>
              </a:rPr>
              <a:t>For those that find it difficult to put into words how they are feeling or what triggered a distressed response, they can use this simple 1 to 5 grading system to quickly identify that there is an issue.</a:t>
            </a:r>
          </a:p>
          <a:p>
            <a:pPr marL="0" indent="0">
              <a:buNone/>
            </a:pPr>
            <a:r>
              <a:rPr lang="en-GB" sz="2000" dirty="0">
                <a:latin typeface="Comic Sans MS" panose="030F0702030302020204" pitchFamily="66" charset="0"/>
              </a:rPr>
              <a:t>If you google ‘5 point scale’ and click on images, you will see various versions of this, many of which have been created using pupil motivators or special interests. </a:t>
            </a:r>
          </a:p>
          <a:p>
            <a:pPr marL="0" indent="0">
              <a:buNone/>
            </a:pPr>
            <a:r>
              <a:rPr lang="en-GB" sz="2000" dirty="0">
                <a:latin typeface="Comic Sans MS" panose="030F0702030302020204" pitchFamily="66" charset="0"/>
              </a:rPr>
              <a:t>Consider creating a 5 point scale along with your pupils, setting the tone that it is ok to feel distressed, but it is how we respond in these moments of crisis that is important. Using language like ‘John, I can see you are a 4, take some ‘time in’ in the calm corner’ (the term ‘time out’ can sound like a punishment).</a:t>
            </a:r>
          </a:p>
          <a:p>
            <a:pPr marL="0" indent="0">
              <a:buNone/>
            </a:pPr>
            <a:endParaRPr lang="en-GB" dirty="0"/>
          </a:p>
          <a:p>
            <a:pPr marL="0" indent="0">
              <a:buNone/>
            </a:pPr>
            <a:endParaRPr lang="en-GB" dirty="0"/>
          </a:p>
          <a:p>
            <a:endParaRPr lang="en-GB" dirty="0"/>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8751" y="176894"/>
            <a:ext cx="4783633" cy="6584124"/>
          </a:xfrm>
          <a:prstGeom prst="rect">
            <a:avLst/>
          </a:prstGeom>
        </p:spPr>
      </p:pic>
    </p:spTree>
    <p:extLst>
      <p:ext uri="{BB962C8B-B14F-4D97-AF65-F5344CB8AC3E}">
        <p14:creationId xmlns:p14="http://schemas.microsoft.com/office/powerpoint/2010/main" val="1515362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5099"/>
            <a:ext cx="10515600" cy="729384"/>
          </a:xfrm>
        </p:spPr>
        <p:txBody>
          <a:bodyPr/>
          <a:lstStyle/>
          <a:p>
            <a:pPr algn="ctr"/>
            <a:r>
              <a:rPr lang="en-US" sz="3600" dirty="0">
                <a:latin typeface="Comic Sans MS" panose="030F0702030302020204" pitchFamily="66" charset="0"/>
              </a:rPr>
              <a:t>Supporting</a:t>
            </a:r>
            <a:r>
              <a:rPr lang="en-US" dirty="0">
                <a:latin typeface="Comic Sans MS" panose="030F0702030302020204" pitchFamily="66" charset="0"/>
              </a:rPr>
              <a:t> our Children</a:t>
            </a:r>
            <a:endParaRPr lang="en-GB" dirty="0"/>
          </a:p>
        </p:txBody>
      </p:sp>
      <p:pic>
        <p:nvPicPr>
          <p:cNvPr id="6" name="Content Placeholder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897899"/>
            <a:ext cx="4461164" cy="579951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5546" y="964359"/>
            <a:ext cx="4022029" cy="5666592"/>
          </a:xfrm>
          <a:prstGeom prst="rect">
            <a:avLst/>
          </a:prstGeom>
        </p:spPr>
      </p:pic>
    </p:spTree>
    <p:extLst>
      <p:ext uri="{BB962C8B-B14F-4D97-AF65-F5344CB8AC3E}">
        <p14:creationId xmlns:p14="http://schemas.microsoft.com/office/powerpoint/2010/main" val="2830904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1564"/>
            <a:ext cx="10515600" cy="1325563"/>
          </a:xfrm>
        </p:spPr>
        <p:txBody>
          <a:bodyPr/>
          <a:lstStyle/>
          <a:p>
            <a:pPr algn="ctr"/>
            <a:r>
              <a:rPr lang="en-US" dirty="0">
                <a:latin typeface="Comic Sans MS" panose="030F0702030302020204" pitchFamily="66" charset="0"/>
              </a:rPr>
              <a:t>Supporting our Children</a:t>
            </a:r>
            <a:endParaRPr lang="en-GB" dirty="0"/>
          </a:p>
        </p:txBody>
      </p:sp>
      <p:sp>
        <p:nvSpPr>
          <p:cNvPr id="5" name="Title 1"/>
          <p:cNvSpPr txBox="1">
            <a:spLocks/>
          </p:cNvSpPr>
          <p:nvPr/>
        </p:nvSpPr>
        <p:spPr>
          <a:xfrm>
            <a:off x="2040080" y="894953"/>
            <a:ext cx="8111837" cy="7780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u="sng" dirty="0">
                <a:latin typeface="Comic Sans MS" panose="030F0702030302020204" pitchFamily="66" charset="0"/>
              </a:rPr>
              <a:t>What Sensory Activities Could you Introduce </a:t>
            </a:r>
            <a:endParaRPr lang="en-GB" sz="2800" u="sng" dirty="0"/>
          </a:p>
        </p:txBody>
      </p:sp>
      <p:sp>
        <p:nvSpPr>
          <p:cNvPr id="6" name="Title 1"/>
          <p:cNvSpPr txBox="1">
            <a:spLocks/>
          </p:cNvSpPr>
          <p:nvPr/>
        </p:nvSpPr>
        <p:spPr>
          <a:xfrm>
            <a:off x="235527" y="1714609"/>
            <a:ext cx="11817928" cy="497713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latin typeface="Comic Sans MS" panose="030F0702030302020204" pitchFamily="66" charset="0"/>
              </a:rPr>
              <a:t>Walking/Moving in time with an adult</a:t>
            </a:r>
          </a:p>
          <a:p>
            <a:endParaRPr lang="en-GB" sz="2800" dirty="0">
              <a:latin typeface="Comic Sans MS" panose="030F0702030302020204" pitchFamily="66" charset="0"/>
            </a:endParaRPr>
          </a:p>
          <a:p>
            <a:r>
              <a:rPr lang="en-GB" sz="2800" dirty="0">
                <a:latin typeface="Comic Sans MS" panose="030F0702030302020204" pitchFamily="66" charset="0"/>
              </a:rPr>
              <a:t>Calm Box including slime, putty, soft/tough, footer objects</a:t>
            </a:r>
          </a:p>
          <a:p>
            <a:endParaRPr lang="en-GB" sz="2800" dirty="0">
              <a:latin typeface="Comic Sans MS" panose="030F0702030302020204" pitchFamily="66" charset="0"/>
            </a:endParaRPr>
          </a:p>
          <a:p>
            <a:r>
              <a:rPr lang="en-GB" sz="2800" dirty="0">
                <a:latin typeface="Comic Sans MS" panose="030F0702030302020204" pitchFamily="66" charset="0"/>
              </a:rPr>
              <a:t>Rocking/Swinging opportunities</a:t>
            </a:r>
          </a:p>
          <a:p>
            <a:endParaRPr lang="en-GB" sz="2800" dirty="0">
              <a:latin typeface="Comic Sans MS" panose="030F0702030302020204" pitchFamily="66" charset="0"/>
            </a:endParaRPr>
          </a:p>
          <a:p>
            <a:r>
              <a:rPr lang="en-GB" sz="2800" dirty="0">
                <a:latin typeface="Comic Sans MS" panose="030F0702030302020204" pitchFamily="66" charset="0"/>
              </a:rPr>
              <a:t>Mindfulness activities – breathing, calm music, colouring, </a:t>
            </a:r>
          </a:p>
          <a:p>
            <a:endParaRPr lang="en-GB" sz="2800" dirty="0">
              <a:latin typeface="Comic Sans MS" panose="030F0702030302020204" pitchFamily="66" charset="0"/>
            </a:endParaRPr>
          </a:p>
          <a:p>
            <a:r>
              <a:rPr lang="en-GB" sz="2800" dirty="0">
                <a:latin typeface="Comic Sans MS" panose="030F0702030302020204" pitchFamily="66" charset="0"/>
              </a:rPr>
              <a:t>Engage in a motivating activity based on your child’s interests</a:t>
            </a:r>
          </a:p>
          <a:p>
            <a:endParaRPr lang="en-GB" sz="2800" dirty="0">
              <a:latin typeface="Comic Sans MS" panose="030F0702030302020204" pitchFamily="66" charset="0"/>
            </a:endParaRPr>
          </a:p>
          <a:p>
            <a:r>
              <a:rPr lang="en-GB" sz="2800" dirty="0">
                <a:latin typeface="Comic Sans MS" panose="030F0702030302020204" pitchFamily="66" charset="0"/>
              </a:rPr>
              <a:t>Hand massage</a:t>
            </a:r>
          </a:p>
          <a:p>
            <a:endParaRPr lang="en-GB" sz="2800" dirty="0">
              <a:latin typeface="Comic Sans MS" panose="030F0702030302020204" pitchFamily="66" charset="0"/>
            </a:endParaRPr>
          </a:p>
          <a:p>
            <a:r>
              <a:rPr lang="en-GB" sz="2800" i="1" dirty="0">
                <a:latin typeface="Comic Sans MS" panose="030F0702030302020204" pitchFamily="66" charset="0"/>
              </a:rPr>
              <a:t>Introduce these to your child during a positive/calm point of the day</a:t>
            </a:r>
          </a:p>
        </p:txBody>
      </p:sp>
    </p:spTree>
    <p:extLst>
      <p:ext uri="{BB962C8B-B14F-4D97-AF65-F5344CB8AC3E}">
        <p14:creationId xmlns:p14="http://schemas.microsoft.com/office/powerpoint/2010/main" val="297236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1000"/>
                                        <p:tgtEl>
                                          <p:spTgt spid="6">
                                            <p:txEl>
                                              <p:pRg st="6" end="6"/>
                                            </p:txEl>
                                          </p:spTgt>
                                        </p:tgtEl>
                                      </p:cBhvr>
                                    </p:animEffect>
                                    <p:anim calcmode="lin" valueType="num">
                                      <p:cBhvr>
                                        <p:cTn id="2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fade">
                                      <p:cBhvr>
                                        <p:cTn id="35" dur="1000"/>
                                        <p:tgtEl>
                                          <p:spTgt spid="6">
                                            <p:txEl>
                                              <p:pRg st="8" end="8"/>
                                            </p:txEl>
                                          </p:spTgt>
                                        </p:tgtEl>
                                      </p:cBhvr>
                                    </p:animEffect>
                                    <p:anim calcmode="lin" valueType="num">
                                      <p:cBhvr>
                                        <p:cTn id="36"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10" end="10"/>
                                            </p:txEl>
                                          </p:spTgt>
                                        </p:tgtEl>
                                        <p:attrNameLst>
                                          <p:attrName>style.visibility</p:attrName>
                                        </p:attrNameLst>
                                      </p:cBhvr>
                                      <p:to>
                                        <p:strVal val="visible"/>
                                      </p:to>
                                    </p:set>
                                    <p:animEffect transition="in" filter="fade">
                                      <p:cBhvr>
                                        <p:cTn id="42" dur="1000"/>
                                        <p:tgtEl>
                                          <p:spTgt spid="6">
                                            <p:txEl>
                                              <p:pRg st="10" end="10"/>
                                            </p:txEl>
                                          </p:spTgt>
                                        </p:tgtEl>
                                      </p:cBhvr>
                                    </p:animEffect>
                                    <p:anim calcmode="lin" valueType="num">
                                      <p:cBhvr>
                                        <p:cTn id="43"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12" end="12"/>
                                            </p:txEl>
                                          </p:spTgt>
                                        </p:tgtEl>
                                        <p:attrNameLst>
                                          <p:attrName>style.visibility</p:attrName>
                                        </p:attrNameLst>
                                      </p:cBhvr>
                                      <p:to>
                                        <p:strVal val="visible"/>
                                      </p:to>
                                    </p:set>
                                    <p:animEffect transition="in" filter="fade">
                                      <p:cBhvr>
                                        <p:cTn id="49" dur="1000"/>
                                        <p:tgtEl>
                                          <p:spTgt spid="6">
                                            <p:txEl>
                                              <p:pRg st="12" end="12"/>
                                            </p:txEl>
                                          </p:spTgt>
                                        </p:tgtEl>
                                      </p:cBhvr>
                                    </p:animEffect>
                                    <p:anim calcmode="lin" valueType="num">
                                      <p:cBhvr>
                                        <p:cTn id="50"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1564"/>
            <a:ext cx="10515600" cy="1325563"/>
          </a:xfrm>
        </p:spPr>
        <p:txBody>
          <a:bodyPr/>
          <a:lstStyle/>
          <a:p>
            <a:pPr algn="ctr"/>
            <a:r>
              <a:rPr lang="en-US" dirty="0">
                <a:latin typeface="Comic Sans MS" panose="030F0702030302020204" pitchFamily="66" charset="0"/>
              </a:rPr>
              <a:t>Supporting our Children</a:t>
            </a:r>
            <a:endParaRPr lang="en-GB" dirty="0"/>
          </a:p>
        </p:txBody>
      </p:sp>
      <p:sp>
        <p:nvSpPr>
          <p:cNvPr id="5" name="Title 1"/>
          <p:cNvSpPr txBox="1">
            <a:spLocks/>
          </p:cNvSpPr>
          <p:nvPr/>
        </p:nvSpPr>
        <p:spPr>
          <a:xfrm>
            <a:off x="2040080" y="1094541"/>
            <a:ext cx="8111837" cy="7780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u="sng" dirty="0">
                <a:latin typeface="Comic Sans MS" panose="030F0702030302020204" pitchFamily="66" charset="0"/>
              </a:rPr>
              <a:t>Useful contacts and Websites</a:t>
            </a:r>
            <a:endParaRPr lang="en-GB" sz="2800" u="sng" dirty="0"/>
          </a:p>
        </p:txBody>
      </p:sp>
      <p:sp>
        <p:nvSpPr>
          <p:cNvPr id="6" name="Title 1"/>
          <p:cNvSpPr txBox="1">
            <a:spLocks/>
          </p:cNvSpPr>
          <p:nvPr/>
        </p:nvSpPr>
        <p:spPr>
          <a:xfrm>
            <a:off x="235527" y="1714609"/>
            <a:ext cx="11817928" cy="49771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800" i="1" dirty="0">
              <a:latin typeface="Comic Sans MS" panose="030F0702030302020204" pitchFamily="66" charset="0"/>
            </a:endParaRPr>
          </a:p>
        </p:txBody>
      </p:sp>
      <p:sp>
        <p:nvSpPr>
          <p:cNvPr id="7" name="Title 1"/>
          <p:cNvSpPr txBox="1">
            <a:spLocks/>
          </p:cNvSpPr>
          <p:nvPr/>
        </p:nvSpPr>
        <p:spPr>
          <a:xfrm>
            <a:off x="387927" y="1867009"/>
            <a:ext cx="11485205" cy="482473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en-GB" sz="2400" dirty="0">
                <a:latin typeface="Comic Sans MS" panose="030F0702030302020204" pitchFamily="66" charset="0"/>
              </a:rPr>
              <a:t>New Post Diagnostic Support Service – Scottish Autism</a:t>
            </a:r>
          </a:p>
          <a:p>
            <a:r>
              <a:rPr lang="en-GB" sz="2400" dirty="0">
                <a:hlinkClick r:id="rId2"/>
              </a:rPr>
              <a:t>https://www.scottishautism.org/services-support/family-support/information-resources/post-diagnosis-support-carers</a:t>
            </a:r>
            <a:endParaRPr lang="en-GB" sz="2400" dirty="0"/>
          </a:p>
          <a:p>
            <a:endParaRPr lang="en-GB" sz="2400" i="1" dirty="0">
              <a:latin typeface="Comic Sans MS" panose="030F0702030302020204" pitchFamily="66" charset="0"/>
            </a:endParaRPr>
          </a:p>
          <a:p>
            <a:pPr marL="457200" indent="-457200">
              <a:buFont typeface="Arial" panose="020B0604020202020204" pitchFamily="34" charset="0"/>
              <a:buChar char="•"/>
            </a:pPr>
            <a:r>
              <a:rPr lang="en-GB" sz="2400" dirty="0">
                <a:latin typeface="Comic Sans MS" panose="030F0702030302020204" pitchFamily="66" charset="0"/>
              </a:rPr>
              <a:t>Different Minds</a:t>
            </a:r>
          </a:p>
          <a:p>
            <a:r>
              <a:rPr lang="en-GB" sz="2400" dirty="0">
                <a:hlinkClick r:id="rId3"/>
              </a:rPr>
              <a:t>https://differentminds.scot/get-involved/</a:t>
            </a:r>
            <a:endParaRPr lang="en-GB" sz="2400" dirty="0"/>
          </a:p>
          <a:p>
            <a:endParaRPr lang="en-GB" sz="2400" dirty="0">
              <a:latin typeface="Comic Sans MS" panose="030F0702030302020204" pitchFamily="66" charset="0"/>
            </a:endParaRPr>
          </a:p>
          <a:p>
            <a:pPr marL="457200" indent="-457200">
              <a:buFont typeface="Arial" panose="020B0604020202020204" pitchFamily="34" charset="0"/>
              <a:buChar char="•"/>
            </a:pPr>
            <a:r>
              <a:rPr lang="en-GB" sz="2400" dirty="0">
                <a:latin typeface="Comic Sans MS" panose="030F0702030302020204" pitchFamily="66" charset="0"/>
              </a:rPr>
              <a:t>National Autistic Society – Renfrewshire Branch</a:t>
            </a:r>
          </a:p>
          <a:p>
            <a:r>
              <a:rPr lang="en-GB" sz="2400" dirty="0">
                <a:hlinkClick r:id="rId4"/>
              </a:rPr>
              <a:t>https://www.autism.org.uk/directory/n/nas-renfrewshire-branch</a:t>
            </a:r>
            <a:endParaRPr lang="en-GB" sz="2400" dirty="0"/>
          </a:p>
          <a:p>
            <a:endParaRPr lang="en-GB" sz="2400" dirty="0"/>
          </a:p>
          <a:p>
            <a:r>
              <a:rPr lang="en-GB" sz="2400" dirty="0">
                <a:hlinkClick r:id="rId5"/>
              </a:rPr>
              <a:t>https://www.autismlinks.co.uk/support-groups/group-support-scotland/nasrenfrewshirebranch?region=</a:t>
            </a:r>
            <a:endParaRPr lang="en-GB" sz="2400" dirty="0"/>
          </a:p>
          <a:p>
            <a:endParaRPr lang="en-GB" sz="2400" dirty="0">
              <a:latin typeface="Comic Sans MS" panose="030F0702030302020204" pitchFamily="66" charset="0"/>
            </a:endParaRPr>
          </a:p>
          <a:p>
            <a:pPr marL="457200" indent="-457200">
              <a:buFont typeface="Arial" panose="020B0604020202020204" pitchFamily="34" charset="0"/>
              <a:buChar char="•"/>
            </a:pPr>
            <a:r>
              <a:rPr lang="en-GB" sz="2200" dirty="0">
                <a:latin typeface="Comic Sans MS" panose="030F0702030302020204" pitchFamily="66" charset="0"/>
              </a:rPr>
              <a:t>Always Included (based in Johnstone)</a:t>
            </a:r>
          </a:p>
          <a:p>
            <a:r>
              <a:rPr lang="en-GB" sz="2200" dirty="0">
                <a:latin typeface="Comic Sans MS" panose="030F0702030302020204" pitchFamily="66" charset="0"/>
              </a:rPr>
              <a:t>Facebook – A.I    079 2522 1811</a:t>
            </a:r>
          </a:p>
          <a:p>
            <a:endParaRPr lang="en-GB" sz="2200" dirty="0">
              <a:latin typeface="Comic Sans MS" panose="030F0702030302020204" pitchFamily="66" charset="0"/>
            </a:endParaRPr>
          </a:p>
          <a:p>
            <a:pPr marL="342900" indent="-342900">
              <a:buFont typeface="Arial" panose="020B0604020202020204" pitchFamily="34" charset="0"/>
              <a:buChar char="•"/>
            </a:pPr>
            <a:r>
              <a:rPr lang="en-GB" sz="2200" dirty="0">
                <a:latin typeface="Comic Sans MS" panose="030F0702030302020204" pitchFamily="66" charset="0"/>
              </a:rPr>
              <a:t>Renfrewshire Carers Centre</a:t>
            </a:r>
          </a:p>
          <a:p>
            <a:r>
              <a:rPr lang="en-GB" sz="2200" dirty="0">
                <a:latin typeface="Comic Sans MS" panose="030F0702030302020204" pitchFamily="66" charset="0"/>
              </a:rPr>
              <a:t>https://renfrewshirecarers.org.uk/carer-training/</a:t>
            </a:r>
          </a:p>
        </p:txBody>
      </p:sp>
    </p:spTree>
    <p:extLst>
      <p:ext uri="{BB962C8B-B14F-4D97-AF65-F5344CB8AC3E}">
        <p14:creationId xmlns:p14="http://schemas.microsoft.com/office/powerpoint/2010/main" val="166004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fade">
                                      <p:cBhvr>
                                        <p:cTn id="42" dur="1000"/>
                                        <p:tgtEl>
                                          <p:spTgt spid="7">
                                            <p:txEl>
                                              <p:pRg st="6" end="6"/>
                                            </p:txEl>
                                          </p:spTgt>
                                        </p:tgtEl>
                                      </p:cBhvr>
                                    </p:animEffect>
                                    <p:anim calcmode="lin" valueType="num">
                                      <p:cBhvr>
                                        <p:cTn id="43"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Effect transition="in" filter="fade">
                                      <p:cBhvr>
                                        <p:cTn id="49" dur="1000"/>
                                        <p:tgtEl>
                                          <p:spTgt spid="7">
                                            <p:txEl>
                                              <p:pRg st="7" end="7"/>
                                            </p:txEl>
                                          </p:spTgt>
                                        </p:tgtEl>
                                      </p:cBhvr>
                                    </p:animEffect>
                                    <p:anim calcmode="lin" valueType="num">
                                      <p:cBhvr>
                                        <p:cTn id="50"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xEl>
                                              <p:pRg st="9" end="9"/>
                                            </p:txEl>
                                          </p:spTgt>
                                        </p:tgtEl>
                                        <p:attrNameLst>
                                          <p:attrName>style.visibility</p:attrName>
                                        </p:attrNameLst>
                                      </p:cBhvr>
                                      <p:to>
                                        <p:strVal val="visible"/>
                                      </p:to>
                                    </p:set>
                                    <p:animEffect transition="in" filter="fade">
                                      <p:cBhvr>
                                        <p:cTn id="56" dur="1000"/>
                                        <p:tgtEl>
                                          <p:spTgt spid="7">
                                            <p:txEl>
                                              <p:pRg st="9" end="9"/>
                                            </p:txEl>
                                          </p:spTgt>
                                        </p:tgtEl>
                                      </p:cBhvr>
                                    </p:animEffect>
                                    <p:anim calcmode="lin" valueType="num">
                                      <p:cBhvr>
                                        <p:cTn id="57"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7">
                                            <p:txEl>
                                              <p:pRg st="11" end="11"/>
                                            </p:txEl>
                                          </p:spTgt>
                                        </p:tgtEl>
                                        <p:attrNameLst>
                                          <p:attrName>style.visibility</p:attrName>
                                        </p:attrNameLst>
                                      </p:cBhvr>
                                      <p:to>
                                        <p:strVal val="visible"/>
                                      </p:to>
                                    </p:set>
                                    <p:animEffect transition="in" filter="fade">
                                      <p:cBhvr>
                                        <p:cTn id="63" dur="1000"/>
                                        <p:tgtEl>
                                          <p:spTgt spid="7">
                                            <p:txEl>
                                              <p:pRg st="11" end="11"/>
                                            </p:txEl>
                                          </p:spTgt>
                                        </p:tgtEl>
                                      </p:cBhvr>
                                    </p:animEffect>
                                    <p:anim calcmode="lin" valueType="num">
                                      <p:cBhvr>
                                        <p:cTn id="64" dur="1000" fill="hold"/>
                                        <p:tgtEl>
                                          <p:spTgt spid="7">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7">
                                            <p:txEl>
                                              <p:pRg st="12" end="12"/>
                                            </p:txEl>
                                          </p:spTgt>
                                        </p:tgtEl>
                                        <p:attrNameLst>
                                          <p:attrName>style.visibility</p:attrName>
                                        </p:attrNameLst>
                                      </p:cBhvr>
                                      <p:to>
                                        <p:strVal val="visible"/>
                                      </p:to>
                                    </p:set>
                                    <p:animEffect transition="in" filter="fade">
                                      <p:cBhvr>
                                        <p:cTn id="70" dur="1000"/>
                                        <p:tgtEl>
                                          <p:spTgt spid="7">
                                            <p:txEl>
                                              <p:pRg st="12" end="12"/>
                                            </p:txEl>
                                          </p:spTgt>
                                        </p:tgtEl>
                                      </p:cBhvr>
                                    </p:animEffect>
                                    <p:anim calcmode="lin" valueType="num">
                                      <p:cBhvr>
                                        <p:cTn id="71" dur="1000" fill="hold"/>
                                        <p:tgtEl>
                                          <p:spTgt spid="7">
                                            <p:txEl>
                                              <p:pRg st="12" end="12"/>
                                            </p:txEl>
                                          </p:spTgt>
                                        </p:tgtEl>
                                        <p:attrNameLst>
                                          <p:attrName>ppt_x</p:attrName>
                                        </p:attrNameLst>
                                      </p:cBhvr>
                                      <p:tavLst>
                                        <p:tav tm="0">
                                          <p:val>
                                            <p:strVal val="#ppt_x"/>
                                          </p:val>
                                        </p:tav>
                                        <p:tav tm="100000">
                                          <p:val>
                                            <p:strVal val="#ppt_x"/>
                                          </p:val>
                                        </p:tav>
                                      </p:tavLst>
                                    </p:anim>
                                    <p:anim calcmode="lin" valueType="num">
                                      <p:cBhvr>
                                        <p:cTn id="72" dur="1000" fill="hold"/>
                                        <p:tgtEl>
                                          <p:spTgt spid="7">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7">
                                            <p:txEl>
                                              <p:pRg st="14" end="14"/>
                                            </p:txEl>
                                          </p:spTgt>
                                        </p:tgtEl>
                                        <p:attrNameLst>
                                          <p:attrName>style.visibility</p:attrName>
                                        </p:attrNameLst>
                                      </p:cBhvr>
                                      <p:to>
                                        <p:strVal val="visible"/>
                                      </p:to>
                                    </p:set>
                                    <p:animEffect transition="in" filter="fade">
                                      <p:cBhvr>
                                        <p:cTn id="77" dur="1000"/>
                                        <p:tgtEl>
                                          <p:spTgt spid="7">
                                            <p:txEl>
                                              <p:pRg st="14" end="14"/>
                                            </p:txEl>
                                          </p:spTgt>
                                        </p:tgtEl>
                                      </p:cBhvr>
                                    </p:animEffect>
                                    <p:anim calcmode="lin" valueType="num">
                                      <p:cBhvr>
                                        <p:cTn id="78" dur="1000" fill="hold"/>
                                        <p:tgtEl>
                                          <p:spTgt spid="7">
                                            <p:txEl>
                                              <p:pRg st="14" end="14"/>
                                            </p:txEl>
                                          </p:spTgt>
                                        </p:tgtEl>
                                        <p:attrNameLst>
                                          <p:attrName>ppt_x</p:attrName>
                                        </p:attrNameLst>
                                      </p:cBhvr>
                                      <p:tavLst>
                                        <p:tav tm="0">
                                          <p:val>
                                            <p:strVal val="#ppt_x"/>
                                          </p:val>
                                        </p:tav>
                                        <p:tav tm="100000">
                                          <p:val>
                                            <p:strVal val="#ppt_x"/>
                                          </p:val>
                                        </p:tav>
                                      </p:tavLst>
                                    </p:anim>
                                    <p:anim calcmode="lin" valueType="num">
                                      <p:cBhvr>
                                        <p:cTn id="79" dur="1000" fill="hold"/>
                                        <p:tgtEl>
                                          <p:spTgt spid="7">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omic Sans MS" panose="030F0702030302020204" pitchFamily="66" charset="0"/>
              </a:rPr>
              <a:t>Supporting our Children</a:t>
            </a:r>
            <a:endParaRPr lang="en-GB"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1942" y="1690688"/>
            <a:ext cx="4668116" cy="4668116"/>
          </a:xfrm>
          <a:prstGeom prst="rect">
            <a:avLst/>
          </a:prstGeom>
        </p:spPr>
      </p:pic>
    </p:spTree>
    <p:extLst>
      <p:ext uri="{BB962C8B-B14F-4D97-AF65-F5344CB8AC3E}">
        <p14:creationId xmlns:p14="http://schemas.microsoft.com/office/powerpoint/2010/main" val="2382274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72" y="417376"/>
            <a:ext cx="10515600" cy="1325563"/>
          </a:xfrm>
        </p:spPr>
        <p:txBody>
          <a:bodyPr/>
          <a:lstStyle/>
          <a:p>
            <a:pPr algn="ctr"/>
            <a:r>
              <a:rPr lang="en-US" dirty="0">
                <a:latin typeface="Comic Sans MS" panose="030F0702030302020204" pitchFamily="66" charset="0"/>
              </a:rPr>
              <a:t>Supporting our Children</a:t>
            </a:r>
            <a:endParaRPr lang="en-GB" dirty="0"/>
          </a:p>
        </p:txBody>
      </p:sp>
      <p:sp>
        <p:nvSpPr>
          <p:cNvPr id="4" name="Rectangle 3"/>
          <p:cNvSpPr/>
          <p:nvPr/>
        </p:nvSpPr>
        <p:spPr>
          <a:xfrm>
            <a:off x="915071" y="3282997"/>
            <a:ext cx="10100602" cy="923330"/>
          </a:xfrm>
          <a:prstGeom prst="rect">
            <a:avLst/>
          </a:prstGeom>
        </p:spPr>
        <p:txBody>
          <a:bodyPr wrap="square">
            <a:spAutoFit/>
          </a:bodyPr>
          <a:lstStyle/>
          <a:p>
            <a:pPr algn="ctr"/>
            <a:r>
              <a:rPr lang="en-GB" sz="5400" dirty="0">
                <a:latin typeface="Comic Sans MS" panose="030F0702030302020204" pitchFamily="66" charset="0"/>
              </a:rPr>
              <a:t>Some Facts about Autism</a:t>
            </a:r>
          </a:p>
        </p:txBody>
      </p:sp>
    </p:spTree>
    <p:extLst>
      <p:ext uri="{BB962C8B-B14F-4D97-AF65-F5344CB8AC3E}">
        <p14:creationId xmlns:p14="http://schemas.microsoft.com/office/powerpoint/2010/main" val="3057737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omic Sans MS" panose="030F0702030302020204" pitchFamily="66" charset="0"/>
              </a:rPr>
              <a:t>Supporting our Pupils</a:t>
            </a:r>
            <a:endParaRPr lang="en-GB" dirty="0"/>
          </a:p>
        </p:txBody>
      </p:sp>
      <p:sp>
        <p:nvSpPr>
          <p:cNvPr id="3" name="Content Placeholder 2"/>
          <p:cNvSpPr>
            <a:spLocks noGrp="1"/>
          </p:cNvSpPr>
          <p:nvPr>
            <p:ph idx="1"/>
          </p:nvPr>
        </p:nvSpPr>
        <p:spPr>
          <a:xfrm>
            <a:off x="180110" y="1690688"/>
            <a:ext cx="11817927" cy="5001491"/>
          </a:xfrm>
        </p:spPr>
        <p:txBody>
          <a:bodyPr>
            <a:normAutofit fontScale="62500" lnSpcReduction="20000"/>
          </a:bodyPr>
          <a:lstStyle/>
          <a:p>
            <a:pPr marL="0" indent="0" algn="ctr">
              <a:buNone/>
            </a:pPr>
            <a:r>
              <a:rPr lang="en-GB" sz="4500" u="sng" dirty="0">
                <a:latin typeface="Comic Sans MS" panose="030F0702030302020204" pitchFamily="66" charset="0"/>
              </a:rPr>
              <a:t>A very brief overview  </a:t>
            </a:r>
          </a:p>
          <a:p>
            <a:pPr marL="0" indent="0" algn="ctr">
              <a:buNone/>
            </a:pPr>
            <a:endParaRPr lang="en-GB" sz="4500" u="sng" dirty="0">
              <a:latin typeface="Comic Sans MS" panose="030F0702030302020204" pitchFamily="66" charset="0"/>
            </a:endParaRPr>
          </a:p>
          <a:p>
            <a:pPr algn="just"/>
            <a:r>
              <a:rPr lang="en-GB" dirty="0">
                <a:latin typeface="Comic Sans MS" panose="030F0702030302020204" pitchFamily="66" charset="0"/>
              </a:rPr>
              <a:t>Please refer to the Autism Toolbox which has recently been relaunched for further information: </a:t>
            </a:r>
            <a:r>
              <a:rPr lang="en-GB" dirty="0">
                <a:latin typeface="Comic Sans MS" panose="030F0702030302020204" pitchFamily="66" charset="0"/>
                <a:hlinkClick r:id="rId2"/>
              </a:rPr>
              <a:t>http://www.autismtoolbox.co.uk/home</a:t>
            </a:r>
            <a:r>
              <a:rPr lang="en-GB" dirty="0">
                <a:latin typeface="Comic Sans MS" panose="030F0702030302020204" pitchFamily="66" charset="0"/>
              </a:rPr>
              <a:t>. You will find a range of useful resources here. </a:t>
            </a:r>
          </a:p>
          <a:p>
            <a:pPr algn="just"/>
            <a:endParaRPr lang="en-GB" dirty="0">
              <a:latin typeface="Comic Sans MS" panose="030F0702030302020204" pitchFamily="66" charset="0"/>
            </a:endParaRPr>
          </a:p>
          <a:p>
            <a:pPr algn="just"/>
            <a:r>
              <a:rPr lang="en-GB" dirty="0">
                <a:latin typeface="Comic Sans MS" panose="030F0702030302020204" pitchFamily="66" charset="0"/>
              </a:rPr>
              <a:t>Autism, or autism spectrum disorder (ASD), refers to a broad range of conditions characterised by challenges with social skills, repetitive behaviours, speech and nonverbal communication. </a:t>
            </a:r>
          </a:p>
          <a:p>
            <a:pPr algn="just"/>
            <a:r>
              <a:rPr lang="en-GB" dirty="0">
                <a:latin typeface="Comic Sans MS" panose="030F0702030302020204" pitchFamily="66" charset="0"/>
              </a:rPr>
              <a:t>It is estimated that autism affects 1 in 50. </a:t>
            </a:r>
            <a:endParaRPr lang="en-GB" u="sng" dirty="0">
              <a:latin typeface="Comic Sans MS" panose="030F0702030302020204" pitchFamily="66" charset="0"/>
            </a:endParaRPr>
          </a:p>
          <a:p>
            <a:pPr algn="just"/>
            <a:endParaRPr lang="en-GB" u="sng" dirty="0">
              <a:latin typeface="Comic Sans MS" panose="030F0702030302020204" pitchFamily="66" charset="0"/>
            </a:endParaRPr>
          </a:p>
          <a:p>
            <a:pPr algn="just"/>
            <a:r>
              <a:rPr lang="en-GB" dirty="0">
                <a:latin typeface="Comic Sans MS" panose="030F0702030302020204" pitchFamily="66" charset="0"/>
              </a:rPr>
              <a:t>We know that there is not one autism but many subtypes. As autism is a spectrum disorder, each person with autism has a distinct set of strengths and differences. </a:t>
            </a:r>
          </a:p>
          <a:p>
            <a:pPr algn="just"/>
            <a:endParaRPr lang="en-GB" dirty="0">
              <a:latin typeface="Comic Sans MS" panose="030F0702030302020204" pitchFamily="66" charset="0"/>
            </a:endParaRPr>
          </a:p>
          <a:p>
            <a:pPr algn="just"/>
            <a:r>
              <a:rPr lang="en-GB" dirty="0">
                <a:latin typeface="Comic Sans MS" panose="030F0702030302020204" pitchFamily="66" charset="0"/>
              </a:rPr>
              <a:t>Autism differences are often accompanied by sensory sensitivities and medical issues such as toileting, seizures or sleep disorders as well as anxiety, depression and attention issues.</a:t>
            </a:r>
          </a:p>
          <a:p>
            <a:pPr algn="just"/>
            <a:endParaRPr lang="en-GB" dirty="0">
              <a:latin typeface="Comic Sans MS" panose="030F0702030302020204" pitchFamily="66" charset="0"/>
            </a:endParaRPr>
          </a:p>
          <a:p>
            <a:pPr algn="just"/>
            <a:r>
              <a:rPr lang="en-GB" dirty="0">
                <a:latin typeface="Comic Sans MS" panose="030F0702030302020204" pitchFamily="66" charset="0"/>
              </a:rPr>
              <a:t>Autism usually appears by age 2 or 3. Research shows that early intervention leads to positive outcomes later in life for people with autism</a:t>
            </a:r>
            <a:r>
              <a:rPr lang="en-GB" sz="2000" dirty="0">
                <a:latin typeface="Comic Sans MS" panose="030F0702030302020204" pitchFamily="66" charset="0"/>
              </a:rPr>
              <a:t>.</a:t>
            </a:r>
          </a:p>
          <a:p>
            <a:endParaRPr lang="en-GB" dirty="0">
              <a:latin typeface="Comic Sans MS" panose="030F0702030302020204" pitchFamily="66" charset="0"/>
            </a:endParaRPr>
          </a:p>
          <a:p>
            <a:endParaRPr lang="en-GB" dirty="0">
              <a:latin typeface="Comic Sans MS" panose="030F0702030302020204" pitchFamily="66" charset="0"/>
            </a:endParaRPr>
          </a:p>
        </p:txBody>
      </p:sp>
      <p:sp>
        <p:nvSpPr>
          <p:cNvPr id="4" name="Title 1"/>
          <p:cNvSpPr txBox="1">
            <a:spLocks/>
          </p:cNvSpPr>
          <p:nvPr/>
        </p:nvSpPr>
        <p:spPr>
          <a:xfrm>
            <a:off x="11520056" y="0"/>
            <a:ext cx="671944" cy="566737"/>
          </a:xfrm>
          <a:prstGeom prst="rect">
            <a:avLst/>
          </a:prstGeom>
        </p:spPr>
        <p:txBody>
          <a:bodyPr vert="horz" lIns="91440" tIns="45720" rIns="91440" bIns="45720" rtlCol="0" anchor="ctr">
            <a:normAutofit fontScale="3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dirty="0"/>
            </a:br>
            <a:br>
              <a:rPr lang="en-GB" dirty="0"/>
            </a:br>
            <a:endParaRPr lang="en-GB" dirty="0"/>
          </a:p>
        </p:txBody>
      </p:sp>
    </p:spTree>
    <p:extLst>
      <p:ext uri="{BB962C8B-B14F-4D97-AF65-F5344CB8AC3E}">
        <p14:creationId xmlns:p14="http://schemas.microsoft.com/office/powerpoint/2010/main" val="1838980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72" y="417376"/>
            <a:ext cx="10515600" cy="1325563"/>
          </a:xfrm>
        </p:spPr>
        <p:txBody>
          <a:bodyPr/>
          <a:lstStyle/>
          <a:p>
            <a:pPr algn="ctr"/>
            <a:r>
              <a:rPr lang="en-US" dirty="0">
                <a:latin typeface="Comic Sans MS" panose="030F0702030302020204" pitchFamily="66" charset="0"/>
              </a:rPr>
              <a:t>Supporting our Children</a:t>
            </a:r>
            <a:endParaRPr lang="en-GB" dirty="0"/>
          </a:p>
        </p:txBody>
      </p:sp>
      <p:pic>
        <p:nvPicPr>
          <p:cNvPr id="6" name="Content Placeholder 5"/>
          <p:cNvPicPr>
            <a:picLocks noGrp="1"/>
          </p:cNvPicPr>
          <p:nvPr>
            <p:ph idx="1"/>
          </p:nvPr>
        </p:nvPicPr>
        <p:blipFill>
          <a:blip r:embed="rId3"/>
          <a:stretch>
            <a:fillRect/>
          </a:stretch>
        </p:blipFill>
        <p:spPr>
          <a:xfrm>
            <a:off x="470263" y="2256056"/>
            <a:ext cx="7080069" cy="4096157"/>
          </a:xfrm>
          <a:prstGeom prst="rect">
            <a:avLst/>
          </a:prstGeom>
        </p:spPr>
      </p:pic>
      <p:sp>
        <p:nvSpPr>
          <p:cNvPr id="3" name="TextBox 2"/>
          <p:cNvSpPr txBox="1"/>
          <p:nvPr/>
        </p:nvSpPr>
        <p:spPr>
          <a:xfrm>
            <a:off x="4521927" y="1628333"/>
            <a:ext cx="2886890" cy="523220"/>
          </a:xfrm>
          <a:prstGeom prst="rect">
            <a:avLst/>
          </a:prstGeom>
          <a:noFill/>
        </p:spPr>
        <p:txBody>
          <a:bodyPr wrap="square" rtlCol="0">
            <a:spAutoFit/>
          </a:bodyPr>
          <a:lstStyle/>
          <a:p>
            <a:r>
              <a:rPr lang="en-GB" sz="2800" u="sng" dirty="0">
                <a:latin typeface="Comic Sans MS" panose="030F0702030302020204" pitchFamily="66" charset="0"/>
              </a:rPr>
              <a:t>What is ASD</a:t>
            </a:r>
          </a:p>
        </p:txBody>
      </p:sp>
      <p:sp>
        <p:nvSpPr>
          <p:cNvPr id="4" name="Rectangle 3"/>
          <p:cNvSpPr/>
          <p:nvPr/>
        </p:nvSpPr>
        <p:spPr>
          <a:xfrm>
            <a:off x="7789817" y="2256056"/>
            <a:ext cx="4214949" cy="4093428"/>
          </a:xfrm>
          <a:prstGeom prst="rect">
            <a:avLst/>
          </a:prstGeom>
        </p:spPr>
        <p:txBody>
          <a:bodyPr wrap="square">
            <a:spAutoFit/>
          </a:bodyPr>
          <a:lstStyle/>
          <a:p>
            <a:pPr algn="just"/>
            <a:r>
              <a:rPr lang="en-GB" sz="2000" dirty="0">
                <a:latin typeface="Comic Sans MS" panose="030F0702030302020204" pitchFamily="66" charset="0"/>
              </a:rPr>
              <a:t>Autism is a lifelong developmental disability that affects how people perceive the world and interact with others.</a:t>
            </a:r>
          </a:p>
          <a:p>
            <a:pPr algn="just"/>
            <a:endParaRPr lang="en-GB" sz="2000" dirty="0">
              <a:latin typeface="Comic Sans MS" panose="030F0702030302020204" pitchFamily="66" charset="0"/>
            </a:endParaRPr>
          </a:p>
          <a:p>
            <a:pPr algn="just"/>
            <a:r>
              <a:rPr lang="en-GB" sz="2000" dirty="0">
                <a:latin typeface="Comic Sans MS" panose="030F0702030302020204" pitchFamily="66" charset="0"/>
              </a:rPr>
              <a:t>Autistic people see, hear and feel the world differently to other people. If you are autistic, you are autistic for life; autism is not an illness or disease and cannot be cured.</a:t>
            </a:r>
          </a:p>
          <a:p>
            <a:pPr algn="just"/>
            <a:endParaRPr lang="en-GB" sz="2000" dirty="0">
              <a:latin typeface="Comic Sans MS" panose="030F0702030302020204" pitchFamily="66" charset="0"/>
            </a:endParaRPr>
          </a:p>
          <a:p>
            <a:pPr algn="just"/>
            <a:r>
              <a:rPr lang="en-GB" sz="2000" dirty="0">
                <a:latin typeface="Comic Sans MS" panose="030F0702030302020204" pitchFamily="66" charset="0"/>
              </a:rPr>
              <a:t>Autism is a spectrum condition</a:t>
            </a:r>
          </a:p>
        </p:txBody>
      </p:sp>
      <p:sp>
        <p:nvSpPr>
          <p:cNvPr id="5" name="Isosceles Triangle 4">
            <a:hlinkClick r:id="rId4"/>
          </p:cNvPr>
          <p:cNvSpPr/>
          <p:nvPr/>
        </p:nvSpPr>
        <p:spPr>
          <a:xfrm>
            <a:off x="927463" y="666206"/>
            <a:ext cx="744583" cy="6792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7421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a:latin typeface="Comic Sans MS" panose="030F0702030302020204" pitchFamily="66" charset="0"/>
              </a:rPr>
              <a:t>Supporting our Children</a:t>
            </a:r>
            <a:endParaRPr lang="en-GB" dirty="0"/>
          </a:p>
        </p:txBody>
      </p:sp>
      <p:pic>
        <p:nvPicPr>
          <p:cNvPr id="4" name="RbwRrVw-CRo"/>
          <p:cNvPicPr>
            <a:picLocks noRot="1" noChangeAspect="1"/>
          </p:cNvPicPr>
          <p:nvPr>
            <a:videoFile r:link="rId1"/>
          </p:nvPr>
        </p:nvPicPr>
        <p:blipFill>
          <a:blip r:embed="rId3"/>
          <a:stretch>
            <a:fillRect/>
          </a:stretch>
        </p:blipFill>
        <p:spPr>
          <a:xfrm>
            <a:off x="338905" y="1325563"/>
            <a:ext cx="8747821" cy="4920649"/>
          </a:xfrm>
          <a:prstGeom prst="rect">
            <a:avLst/>
          </a:prstGeom>
        </p:spPr>
      </p:pic>
      <p:sp>
        <p:nvSpPr>
          <p:cNvPr id="5" name="Rectangle 4"/>
          <p:cNvSpPr/>
          <p:nvPr/>
        </p:nvSpPr>
        <p:spPr>
          <a:xfrm>
            <a:off x="9700100" y="1971256"/>
            <a:ext cx="2341417" cy="4247317"/>
          </a:xfrm>
          <a:prstGeom prst="rect">
            <a:avLst/>
          </a:prstGeom>
        </p:spPr>
        <p:txBody>
          <a:bodyPr wrap="square">
            <a:spAutoFit/>
          </a:bodyPr>
          <a:lstStyle/>
          <a:p>
            <a:pPr algn="ctr"/>
            <a:r>
              <a:rPr lang="en-GB" u="sng" dirty="0">
                <a:latin typeface="Comic Sans MS" panose="030F0702030302020204" pitchFamily="66" charset="0"/>
              </a:rPr>
              <a:t>ASD Overview</a:t>
            </a:r>
          </a:p>
          <a:p>
            <a:pPr algn="just"/>
            <a:endParaRPr lang="en-GB" dirty="0">
              <a:latin typeface="Comic Sans MS" panose="030F0702030302020204" pitchFamily="66" charset="0"/>
            </a:endParaRPr>
          </a:p>
          <a:p>
            <a:pPr algn="just"/>
            <a:r>
              <a:rPr lang="en-GB" dirty="0">
                <a:latin typeface="Comic Sans MS" panose="030F0702030302020204" pitchFamily="66" charset="0"/>
              </a:rPr>
              <a:t>To play this video which is embedded in this slide, you need to make sure you are viewing the presentation as a slide show, which you will find as a tab option at the top if you are not already doing so. The link is below if this does not work. </a:t>
            </a:r>
          </a:p>
        </p:txBody>
      </p:sp>
      <p:sp>
        <p:nvSpPr>
          <p:cNvPr id="3" name="Rectangle 2"/>
          <p:cNvSpPr/>
          <p:nvPr/>
        </p:nvSpPr>
        <p:spPr>
          <a:xfrm>
            <a:off x="9086726" y="6310268"/>
            <a:ext cx="3105274" cy="369332"/>
          </a:xfrm>
          <a:prstGeom prst="rect">
            <a:avLst/>
          </a:prstGeom>
        </p:spPr>
        <p:txBody>
          <a:bodyPr wrap="none">
            <a:spAutoFit/>
          </a:bodyPr>
          <a:lstStyle/>
          <a:p>
            <a:r>
              <a:rPr lang="en-GB" dirty="0"/>
              <a:t>https://youtu.be/Ezv85LMFx2E</a:t>
            </a:r>
          </a:p>
        </p:txBody>
      </p:sp>
    </p:spTree>
    <p:extLst>
      <p:ext uri="{BB962C8B-B14F-4D97-AF65-F5344CB8AC3E}">
        <p14:creationId xmlns:p14="http://schemas.microsoft.com/office/powerpoint/2010/main" val="180875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7527" y="623455"/>
            <a:ext cx="3318164" cy="1883771"/>
          </a:xfrm>
        </p:spPr>
        <p:txBody>
          <a:bodyPr>
            <a:normAutofit fontScale="90000"/>
          </a:bodyPr>
          <a:lstStyle/>
          <a:p>
            <a:pPr algn="ctr"/>
            <a:r>
              <a:rPr lang="en-US" dirty="0">
                <a:latin typeface="Comic Sans MS" panose="030F0702030302020204" pitchFamily="66" charset="0"/>
              </a:rPr>
              <a:t>Supporting our</a:t>
            </a:r>
            <a:br>
              <a:rPr lang="en-US" dirty="0">
                <a:latin typeface="Comic Sans MS" panose="030F0702030302020204" pitchFamily="66" charset="0"/>
              </a:rPr>
            </a:br>
            <a:r>
              <a:rPr lang="en-US" dirty="0">
                <a:latin typeface="Comic Sans MS" panose="030F0702030302020204" pitchFamily="66" charset="0"/>
              </a:rPr>
              <a:t>Children</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64" y="138546"/>
            <a:ext cx="8194964" cy="6599165"/>
          </a:xfrm>
          <a:prstGeom prst="rect">
            <a:avLst/>
          </a:prstGeom>
        </p:spPr>
      </p:pic>
      <p:sp>
        <p:nvSpPr>
          <p:cNvPr id="5" name="Rectangle 4"/>
          <p:cNvSpPr/>
          <p:nvPr/>
        </p:nvSpPr>
        <p:spPr>
          <a:xfrm>
            <a:off x="8683816" y="2701409"/>
            <a:ext cx="3185586" cy="2031325"/>
          </a:xfrm>
          <a:prstGeom prst="rect">
            <a:avLst/>
          </a:prstGeom>
        </p:spPr>
        <p:txBody>
          <a:bodyPr wrap="square">
            <a:spAutoFit/>
          </a:bodyPr>
          <a:lstStyle/>
          <a:p>
            <a:pPr algn="ctr"/>
            <a:r>
              <a:rPr lang="en-GB" u="sng" dirty="0">
                <a:latin typeface="Comic Sans MS" panose="030F0702030302020204" pitchFamily="66" charset="0"/>
              </a:rPr>
              <a:t>ASD Overview</a:t>
            </a:r>
          </a:p>
          <a:p>
            <a:pPr algn="just"/>
            <a:endParaRPr lang="en-GB" dirty="0">
              <a:latin typeface="Comic Sans MS" panose="030F0702030302020204" pitchFamily="66" charset="0"/>
            </a:endParaRPr>
          </a:p>
          <a:p>
            <a:pPr algn="just"/>
            <a:r>
              <a:rPr lang="en-GB" dirty="0">
                <a:latin typeface="Comic Sans MS" panose="030F0702030302020204" pitchFamily="66" charset="0"/>
              </a:rPr>
              <a:t>This summary is a useful overview with some helpful references when considering all areas of ASD needs. </a:t>
            </a:r>
          </a:p>
        </p:txBody>
      </p:sp>
    </p:spTree>
    <p:extLst>
      <p:ext uri="{BB962C8B-B14F-4D97-AF65-F5344CB8AC3E}">
        <p14:creationId xmlns:p14="http://schemas.microsoft.com/office/powerpoint/2010/main" val="960414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a:latin typeface="Comic Sans MS" panose="030F0702030302020204" pitchFamily="66" charset="0"/>
              </a:rPr>
              <a:t>Supporting our Children</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855" y="1163782"/>
            <a:ext cx="5429250" cy="545554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5549" y="1163781"/>
            <a:ext cx="5455549" cy="5455549"/>
          </a:xfrm>
          <a:prstGeom prst="rect">
            <a:avLst/>
          </a:prstGeom>
        </p:spPr>
      </p:pic>
    </p:spTree>
    <p:extLst>
      <p:ext uri="{BB962C8B-B14F-4D97-AF65-F5344CB8AC3E}">
        <p14:creationId xmlns:p14="http://schemas.microsoft.com/office/powerpoint/2010/main" val="45895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a:latin typeface="Comic Sans MS" panose="030F0702030302020204" pitchFamily="66" charset="0"/>
              </a:rPr>
              <a:t>Supporting our Children</a:t>
            </a:r>
            <a:endParaRPr lang="en-GB" dirty="0"/>
          </a:p>
        </p:txBody>
      </p:sp>
      <p:pic>
        <p:nvPicPr>
          <p:cNvPr id="3" name="Az2RgDLsnKI"/>
          <p:cNvPicPr>
            <a:picLocks noRot="1" noChangeAspect="1"/>
          </p:cNvPicPr>
          <p:nvPr>
            <a:videoFile r:link="rId1"/>
          </p:nvPr>
        </p:nvPicPr>
        <p:blipFill>
          <a:blip r:embed="rId3"/>
          <a:stretch>
            <a:fillRect/>
          </a:stretch>
        </p:blipFill>
        <p:spPr>
          <a:xfrm>
            <a:off x="486187" y="1561567"/>
            <a:ext cx="8140316" cy="4578928"/>
          </a:xfrm>
          <a:prstGeom prst="rect">
            <a:avLst/>
          </a:prstGeom>
        </p:spPr>
      </p:pic>
      <p:sp>
        <p:nvSpPr>
          <p:cNvPr id="5" name="Rectangle 4"/>
          <p:cNvSpPr/>
          <p:nvPr/>
        </p:nvSpPr>
        <p:spPr>
          <a:xfrm>
            <a:off x="8961120" y="1840203"/>
            <a:ext cx="2982351" cy="3416320"/>
          </a:xfrm>
          <a:prstGeom prst="rect">
            <a:avLst/>
          </a:prstGeom>
        </p:spPr>
        <p:txBody>
          <a:bodyPr wrap="square">
            <a:spAutoFit/>
          </a:bodyPr>
          <a:lstStyle/>
          <a:p>
            <a:pPr algn="ctr"/>
            <a:r>
              <a:rPr lang="en-GB" u="sng" dirty="0">
                <a:latin typeface="Comic Sans MS" panose="030F0702030302020204" pitchFamily="66" charset="0"/>
              </a:rPr>
              <a:t>Parent Perspective</a:t>
            </a:r>
          </a:p>
          <a:p>
            <a:pPr algn="just"/>
            <a:endParaRPr lang="en-GB" dirty="0">
              <a:latin typeface="Comic Sans MS" panose="030F0702030302020204" pitchFamily="66" charset="0"/>
            </a:endParaRPr>
          </a:p>
          <a:p>
            <a:pPr algn="just"/>
            <a:r>
              <a:rPr lang="en-GB" dirty="0">
                <a:latin typeface="Comic Sans MS" panose="030F0702030302020204" pitchFamily="66" charset="0"/>
              </a:rPr>
              <a:t>To play this video which is embedded in this slide, you need to make sure you are viewing the presentation as a slide show, which you will find as a tab option at the top if you are not already doing so. The link is below if this does not work. </a:t>
            </a:r>
          </a:p>
        </p:txBody>
      </p:sp>
      <p:sp>
        <p:nvSpPr>
          <p:cNvPr id="6" name="Rectangle 5"/>
          <p:cNvSpPr/>
          <p:nvPr/>
        </p:nvSpPr>
        <p:spPr>
          <a:xfrm>
            <a:off x="8909884" y="5771163"/>
            <a:ext cx="3033587" cy="369332"/>
          </a:xfrm>
          <a:prstGeom prst="rect">
            <a:avLst/>
          </a:prstGeom>
        </p:spPr>
        <p:txBody>
          <a:bodyPr wrap="none">
            <a:spAutoFit/>
          </a:bodyPr>
          <a:lstStyle/>
          <a:p>
            <a:r>
              <a:rPr lang="en-GB" dirty="0"/>
              <a:t>https://youtu.be/Az2RgDLsnKI</a:t>
            </a:r>
          </a:p>
        </p:txBody>
      </p:sp>
    </p:spTree>
    <p:extLst>
      <p:ext uri="{BB962C8B-B14F-4D97-AF65-F5344CB8AC3E}">
        <p14:creationId xmlns:p14="http://schemas.microsoft.com/office/powerpoint/2010/main" val="15026287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1108</TotalTime>
  <Words>1737</Words>
  <Application>Microsoft Office PowerPoint</Application>
  <PresentationFormat>Widescreen</PresentationFormat>
  <Paragraphs>191</Paragraphs>
  <Slides>27</Slides>
  <Notes>2</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Comic Sans MS</vt:lpstr>
      <vt:lpstr>Times New Roman</vt:lpstr>
      <vt:lpstr>Office Theme</vt:lpstr>
      <vt:lpstr>                           Supporting Our Children   </vt:lpstr>
      <vt:lpstr> Supporting Our Children </vt:lpstr>
      <vt:lpstr>Supporting our Children</vt:lpstr>
      <vt:lpstr>Supporting our Pupils</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Pupils</vt:lpstr>
      <vt:lpstr>Supporting our Children</vt:lpstr>
      <vt:lpstr>Supporting our Children</vt:lpstr>
      <vt:lpstr>Supporting our Children</vt:lpstr>
      <vt:lpstr>Supporting our Children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gerard mcgauley</dc:creator>
  <cp:lastModifiedBy>Louise Maltby</cp:lastModifiedBy>
  <cp:revision>87</cp:revision>
  <cp:lastPrinted>2019-11-01T14:02:45Z</cp:lastPrinted>
  <dcterms:created xsi:type="dcterms:W3CDTF">2017-01-28T13:18:37Z</dcterms:created>
  <dcterms:modified xsi:type="dcterms:W3CDTF">2022-01-24T15:50:46Z</dcterms:modified>
</cp:coreProperties>
</file>