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sldIdLst>
    <p:sldId id="256" r:id="rId2"/>
    <p:sldId id="267" r:id="rId3"/>
    <p:sldId id="263" r:id="rId4"/>
    <p:sldId id="266" r:id="rId5"/>
    <p:sldId id="265" r:id="rId6"/>
    <p:sldId id="257" r:id="rId7"/>
    <p:sldId id="258" r:id="rId8"/>
    <p:sldId id="261" r:id="rId9"/>
    <p:sldId id="26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4C21887-403A-6648-AC72-6D083082D6D7}"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24BA2-D8D2-48E9-881F-4A22F2A67087}"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06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C21887-403A-6648-AC72-6D083082D6D7}"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926BF-966D-174C-AB33-ECBED4498BA4}" type="slidenum">
              <a:rPr lang="en-US" smtClean="0"/>
              <a:pPr/>
              <a:t>‹#›</a:t>
            </a:fld>
            <a:endParaRPr lang="en-US"/>
          </a:p>
        </p:txBody>
      </p:sp>
    </p:spTree>
    <p:extLst>
      <p:ext uri="{BB962C8B-B14F-4D97-AF65-F5344CB8AC3E}">
        <p14:creationId xmlns:p14="http://schemas.microsoft.com/office/powerpoint/2010/main" val="46351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C21887-403A-6648-AC72-6D083082D6D7}"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926BF-966D-174C-AB33-ECBED4498BA4}"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63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C21887-403A-6648-AC72-6D083082D6D7}"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926BF-966D-174C-AB33-ECBED4498BA4}" type="slidenum">
              <a:rPr lang="en-US" smtClean="0"/>
              <a:pPr/>
              <a:t>‹#›</a:t>
            </a:fld>
            <a:endParaRPr lang="en-US"/>
          </a:p>
        </p:txBody>
      </p:sp>
    </p:spTree>
    <p:extLst>
      <p:ext uri="{BB962C8B-B14F-4D97-AF65-F5344CB8AC3E}">
        <p14:creationId xmlns:p14="http://schemas.microsoft.com/office/powerpoint/2010/main" val="1661050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C21887-403A-6648-AC72-6D083082D6D7}"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926BF-966D-174C-AB33-ECBED4498BA4}"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33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C21887-403A-6648-AC72-6D083082D6D7}"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926BF-966D-174C-AB33-ECBED4498BA4}" type="slidenum">
              <a:rPr lang="en-US" smtClean="0"/>
              <a:pPr/>
              <a:t>‹#›</a:t>
            </a:fld>
            <a:endParaRPr lang="en-US"/>
          </a:p>
        </p:txBody>
      </p:sp>
    </p:spTree>
    <p:extLst>
      <p:ext uri="{BB962C8B-B14F-4D97-AF65-F5344CB8AC3E}">
        <p14:creationId xmlns:p14="http://schemas.microsoft.com/office/powerpoint/2010/main" val="231495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C21887-403A-6648-AC72-6D083082D6D7}" type="datetimeFigureOut">
              <a:rPr lang="en-US" smtClean="0"/>
              <a:pPr/>
              <a:t>5/25/2021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9926BF-966D-174C-AB33-ECBED4498BA4}" type="slidenum">
              <a:rPr lang="en-US" smtClean="0"/>
              <a:pPr/>
              <a:t>‹#›</a:t>
            </a:fld>
            <a:endParaRPr lang="en-US"/>
          </a:p>
        </p:txBody>
      </p:sp>
    </p:spTree>
    <p:extLst>
      <p:ext uri="{BB962C8B-B14F-4D97-AF65-F5344CB8AC3E}">
        <p14:creationId xmlns:p14="http://schemas.microsoft.com/office/powerpoint/2010/main" val="368394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C21887-403A-6648-AC72-6D083082D6D7}" type="datetimeFigureOut">
              <a:rPr lang="en-US" smtClean="0"/>
              <a:pPr/>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9926BF-966D-174C-AB33-ECBED4498BA4}" type="slidenum">
              <a:rPr lang="en-US" smtClean="0"/>
              <a:pPr/>
              <a:t>‹#›</a:t>
            </a:fld>
            <a:endParaRPr lang="en-US"/>
          </a:p>
        </p:txBody>
      </p:sp>
    </p:spTree>
    <p:extLst>
      <p:ext uri="{BB962C8B-B14F-4D97-AF65-F5344CB8AC3E}">
        <p14:creationId xmlns:p14="http://schemas.microsoft.com/office/powerpoint/2010/main" val="221843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21887-403A-6648-AC72-6D083082D6D7}" type="datetimeFigureOut">
              <a:rPr lang="en-US" smtClean="0"/>
              <a:pPr/>
              <a:t>5/25/2021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9926BF-966D-174C-AB33-ECBED4498BA4}" type="slidenum">
              <a:rPr lang="en-US" smtClean="0"/>
              <a:pPr/>
              <a:t>‹#›</a:t>
            </a:fld>
            <a:endParaRPr lang="en-US"/>
          </a:p>
        </p:txBody>
      </p:sp>
    </p:spTree>
    <p:extLst>
      <p:ext uri="{BB962C8B-B14F-4D97-AF65-F5344CB8AC3E}">
        <p14:creationId xmlns:p14="http://schemas.microsoft.com/office/powerpoint/2010/main" val="247614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C21887-403A-6648-AC72-6D083082D6D7}"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24BA2-D8D2-48E9-881F-4A22F2A67087}" type="slidenum">
              <a:rPr lang="en-GB" smtClean="0"/>
              <a:t>‹#›</a:t>
            </a:fld>
            <a:endParaRPr lang="en-GB"/>
          </a:p>
        </p:txBody>
      </p:sp>
    </p:spTree>
    <p:extLst>
      <p:ext uri="{BB962C8B-B14F-4D97-AF65-F5344CB8AC3E}">
        <p14:creationId xmlns:p14="http://schemas.microsoft.com/office/powerpoint/2010/main" val="424407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C21887-403A-6648-AC72-6D083082D6D7}"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926BF-966D-174C-AB33-ECBED4498BA4}"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5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4C21887-403A-6648-AC72-6D083082D6D7}" type="datetimeFigureOut">
              <a:rPr lang="en-US" smtClean="0"/>
              <a:pPr/>
              <a:t>5/25/2021</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09926BF-966D-174C-AB33-ECBED4498BA4}"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20046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2941" y="4988678"/>
            <a:ext cx="5829300" cy="1463040"/>
          </a:xfrm>
        </p:spPr>
        <p:txBody>
          <a:bodyPr>
            <a:noAutofit/>
          </a:bodyPr>
          <a:lstStyle/>
          <a:p>
            <a:r>
              <a:rPr lang="en-US" dirty="0"/>
              <a:t>School Lunches at Houston Primary School’s Early Learning &amp; Childcare Class</a:t>
            </a:r>
          </a:p>
        </p:txBody>
      </p:sp>
      <p:pic>
        <p:nvPicPr>
          <p:cNvPr id="6" name="Picture 5" descr="img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39" y="674519"/>
            <a:ext cx="2857500" cy="284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663" y="1035817"/>
            <a:ext cx="2472470" cy="2122204"/>
          </a:xfrm>
          <a:prstGeom prst="rect">
            <a:avLst/>
          </a:prstGeom>
        </p:spPr>
      </p:pic>
      <p:pic>
        <p:nvPicPr>
          <p:cNvPr id="5" name="Picture 4">
            <a:extLst>
              <a:ext uri="{FF2B5EF4-FFF2-40B4-BE49-F238E27FC236}">
                <a16:creationId xmlns:a16="http://schemas.microsoft.com/office/drawing/2014/main" id="{B16DD5EF-C056-4CDA-AAB1-C4F7CD62D482}"/>
              </a:ext>
            </a:extLst>
          </p:cNvPr>
          <p:cNvPicPr>
            <a:picLocks noChangeAspect="1"/>
          </p:cNvPicPr>
          <p:nvPr/>
        </p:nvPicPr>
        <p:blipFill>
          <a:blip r:embed="rId4"/>
          <a:stretch>
            <a:fillRect/>
          </a:stretch>
        </p:blipFill>
        <p:spPr>
          <a:xfrm>
            <a:off x="623658" y="4895616"/>
            <a:ext cx="1646931" cy="1649163"/>
          </a:xfrm>
          <a:prstGeom prst="rect">
            <a:avLst/>
          </a:prstGeom>
        </p:spPr>
      </p:pic>
    </p:spTree>
    <p:extLst>
      <p:ext uri="{BB962C8B-B14F-4D97-AF65-F5344CB8AC3E}">
        <p14:creationId xmlns:p14="http://schemas.microsoft.com/office/powerpoint/2010/main" val="123707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ALLERGIES AND FOOD INTOLERANCES</a:t>
            </a:r>
          </a:p>
        </p:txBody>
      </p:sp>
      <p:sp>
        <p:nvSpPr>
          <p:cNvPr id="4" name="Rectangle 3"/>
          <p:cNvSpPr/>
          <p:nvPr/>
        </p:nvSpPr>
        <p:spPr>
          <a:xfrm>
            <a:off x="731520" y="1600200"/>
            <a:ext cx="7132320" cy="2031325"/>
          </a:xfrm>
          <a:prstGeom prst="rect">
            <a:avLst/>
          </a:prstGeom>
        </p:spPr>
        <p:txBody>
          <a:bodyPr wrap="square">
            <a:spAutoFit/>
          </a:bodyPr>
          <a:lstStyle/>
          <a:p>
            <a:pPr marL="285750" indent="-285750">
              <a:buFont typeface="Wingdings" charset="2"/>
              <a:buChar char="§"/>
            </a:pPr>
            <a:r>
              <a:rPr lang="en-US" dirty="0"/>
              <a:t>Staff should be made aware of any allergies or food intolerances, prior to your child starting at nursery.</a:t>
            </a:r>
          </a:p>
          <a:p>
            <a:pPr marL="285750" indent="-285750">
              <a:buFont typeface="Wingdings" charset="2"/>
              <a:buChar char="§"/>
            </a:pPr>
            <a:r>
              <a:rPr lang="en-US" dirty="0"/>
              <a:t>Allergies and other relevant information can be stored electronically on the system.  </a:t>
            </a:r>
          </a:p>
          <a:p>
            <a:pPr marL="285750" indent="-285750">
              <a:buFont typeface="Wingdings" charset="2"/>
              <a:buChar char="§"/>
            </a:pPr>
            <a:r>
              <a:rPr lang="en-US" dirty="0"/>
              <a:t>Vegetarian option provided each day.</a:t>
            </a:r>
          </a:p>
          <a:p>
            <a:pPr marL="285750" indent="-285750">
              <a:buFont typeface="Wingdings" charset="2"/>
              <a:buChar char="§"/>
            </a:pPr>
            <a:r>
              <a:rPr lang="en-US" dirty="0"/>
              <a:t>Provision can be made for special dietary requirements</a:t>
            </a:r>
          </a:p>
          <a:p>
            <a:r>
              <a:rPr lang="en-US" dirty="0"/>
              <a:t> (e.g. gluten intolerant)</a:t>
            </a:r>
          </a:p>
        </p:txBody>
      </p:sp>
      <p:pic>
        <p:nvPicPr>
          <p:cNvPr id="5" name="Picture 4" descr="imgres.jpg">
            <a:extLst>
              <a:ext uri="{FF2B5EF4-FFF2-40B4-BE49-F238E27FC236}">
                <a16:creationId xmlns:a16="http://schemas.microsoft.com/office/drawing/2014/main" id="{8E2E9792-F18E-4B68-A01B-DE98F95A3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243" y="3077528"/>
            <a:ext cx="1607895" cy="3165543"/>
          </a:xfrm>
          <a:prstGeom prst="rect">
            <a:avLst/>
          </a:prstGeom>
        </p:spPr>
      </p:pic>
    </p:spTree>
    <p:extLst>
      <p:ext uri="{BB962C8B-B14F-4D97-AF65-F5344CB8AC3E}">
        <p14:creationId xmlns:p14="http://schemas.microsoft.com/office/powerpoint/2010/main" val="316010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Lunchtime ROUTINE</a:t>
            </a:r>
          </a:p>
        </p:txBody>
      </p:sp>
      <p:sp>
        <p:nvSpPr>
          <p:cNvPr id="7" name="Rectangle 6"/>
          <p:cNvSpPr/>
          <p:nvPr/>
        </p:nvSpPr>
        <p:spPr>
          <a:xfrm>
            <a:off x="498474" y="1336431"/>
            <a:ext cx="7351298" cy="3970318"/>
          </a:xfrm>
          <a:prstGeom prst="rect">
            <a:avLst/>
          </a:prstGeom>
        </p:spPr>
        <p:txBody>
          <a:bodyPr wrap="square">
            <a:spAutoFit/>
          </a:bodyPr>
          <a:lstStyle/>
          <a:p>
            <a:pPr marL="285750" indent="-285750">
              <a:buFont typeface="Wingdings" charset="2"/>
              <a:buChar char="§"/>
            </a:pPr>
            <a:endParaRPr lang="en-US" dirty="0"/>
          </a:p>
          <a:p>
            <a:pPr marL="285750" indent="-285750">
              <a:buFont typeface="Wingdings" charset="2"/>
              <a:buChar char="§"/>
            </a:pPr>
            <a:r>
              <a:rPr lang="en-US" dirty="0"/>
              <a:t>Support staff will clean and set up the lunch tables.  They will prepare for lunch by collecting and </a:t>
            </a:r>
            <a:r>
              <a:rPr lang="en-US" dirty="0" err="1"/>
              <a:t>organising</a:t>
            </a:r>
            <a:r>
              <a:rPr lang="en-US" dirty="0"/>
              <a:t> meals, utensils etc.  </a:t>
            </a:r>
          </a:p>
          <a:p>
            <a:pPr marL="285750" indent="-285750">
              <a:buFont typeface="Wingdings" charset="2"/>
              <a:buChar char="§"/>
            </a:pPr>
            <a:r>
              <a:rPr lang="en-US" dirty="0"/>
              <a:t>Children will use the toilet and then wash their hands.  They will then make their way to the lunch tables at around 12.00 noon or 1.15pm, depending on their attendance pattern.</a:t>
            </a:r>
          </a:p>
          <a:p>
            <a:pPr marL="285750" indent="-285750">
              <a:buFont typeface="Wingdings" charset="2"/>
              <a:buChar char="§"/>
            </a:pPr>
            <a:r>
              <a:rPr lang="en-US" dirty="0"/>
              <a:t>Staff will sit with the children whilst they eat, engaging the children in conversation and helping them where necessary.  Lunchtime will be a calm and sociable experience.  Often, staff will play music.  Children will be encouraged to develop their self-help skills e.g. cutting up food, inserting straws into drink cartons.</a:t>
            </a:r>
          </a:p>
          <a:p>
            <a:pPr marL="285750" indent="-285750">
              <a:buFont typeface="Wingdings" charset="2"/>
              <a:buChar char="§"/>
            </a:pPr>
            <a:r>
              <a:rPr lang="en-US" dirty="0"/>
              <a:t>Children can take as long as they wish to eat and provision will be made should a child require longer than the allocated 45 minutes.</a:t>
            </a:r>
          </a:p>
          <a:p>
            <a:pPr marL="285750" indent="-285750">
              <a:buFont typeface="Wingdings" charset="2"/>
              <a:buChar char="§"/>
            </a:pPr>
            <a:r>
              <a:rPr lang="en-US" dirty="0"/>
              <a:t>Children will have time to relax after lunch e.g. a walk outdoors, a story.</a:t>
            </a:r>
          </a:p>
        </p:txBody>
      </p:sp>
    </p:spTree>
    <p:extLst>
      <p:ext uri="{BB962C8B-B14F-4D97-AF65-F5344CB8AC3E}">
        <p14:creationId xmlns:p14="http://schemas.microsoft.com/office/powerpoint/2010/main" val="316010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Packed Lunches</a:t>
            </a:r>
          </a:p>
        </p:txBody>
      </p:sp>
      <p:sp>
        <p:nvSpPr>
          <p:cNvPr id="7" name="Rectangle 6"/>
          <p:cNvSpPr/>
          <p:nvPr/>
        </p:nvSpPr>
        <p:spPr>
          <a:xfrm>
            <a:off x="329658" y="1621421"/>
            <a:ext cx="7914006" cy="5078313"/>
          </a:xfrm>
          <a:prstGeom prst="rect">
            <a:avLst/>
          </a:prstGeom>
        </p:spPr>
        <p:txBody>
          <a:bodyPr wrap="square">
            <a:spAutoFit/>
          </a:bodyPr>
          <a:lstStyle/>
          <a:p>
            <a:pPr marL="285750" indent="-285750">
              <a:buFont typeface="Wingdings" charset="2"/>
              <a:buChar char="§"/>
            </a:pPr>
            <a:r>
              <a:rPr lang="en-GB" dirty="0"/>
              <a:t>Sometimes, children prefer to bring a packed lunch from home.  Packed lunch bags should be clearly labelled with your child’s name.  </a:t>
            </a:r>
          </a:p>
          <a:p>
            <a:pPr marL="285750" indent="-285750">
              <a:buFont typeface="Wingdings" charset="2"/>
              <a:buChar char="§"/>
            </a:pPr>
            <a:r>
              <a:rPr lang="en-GB" dirty="0"/>
              <a:t>In order to keep lunches as fresh as possible, we would ask that you include a cool pack in your child’s lunch box. </a:t>
            </a:r>
          </a:p>
          <a:p>
            <a:pPr marL="285750" indent="-285750">
              <a:buFont typeface="Wingdings" charset="2"/>
              <a:buChar char="§"/>
            </a:pPr>
            <a:r>
              <a:rPr lang="en-GB" dirty="0"/>
              <a:t>Please be mindful that some children suffer from nut allergies and therefore foods containing nuts should be avoided. We have included some suggestions, if you are looking for some ideas of what to include.</a:t>
            </a:r>
          </a:p>
          <a:p>
            <a:pPr marL="285750" indent="-285750">
              <a:buFont typeface="Wingdings" charset="2"/>
              <a:buChar char="§"/>
            </a:pPr>
            <a:r>
              <a:rPr lang="en-US" dirty="0"/>
              <a:t>Lunchboxes will be stored in refrigerator.</a:t>
            </a:r>
          </a:p>
          <a:p>
            <a:pPr marL="285750" indent="-285750"/>
            <a:endParaRPr lang="en-GB" dirty="0"/>
          </a:p>
          <a:p>
            <a:pPr marL="285750" indent="-285750"/>
            <a:endParaRPr lang="en-GB" dirty="0"/>
          </a:p>
          <a:p>
            <a:r>
              <a:rPr lang="en-GB" b="1" i="1" dirty="0"/>
              <a:t>Some ideas for lunchboxes...</a:t>
            </a:r>
          </a:p>
          <a:p>
            <a:pPr lvl="0">
              <a:buFont typeface="Arial" pitchFamily="34" charset="0"/>
              <a:buChar char="•"/>
            </a:pPr>
            <a:r>
              <a:rPr lang="en-GB" dirty="0"/>
              <a:t>  sandwiches, </a:t>
            </a:r>
            <a:r>
              <a:rPr lang="en-GB" dirty="0" err="1"/>
              <a:t>pitta</a:t>
            </a:r>
            <a:r>
              <a:rPr lang="en-GB" dirty="0"/>
              <a:t> pouch, bagels, breadsticks, crackers, pasta and rice </a:t>
            </a:r>
          </a:p>
          <a:p>
            <a:pPr lvl="0"/>
            <a:r>
              <a:rPr lang="en-GB" dirty="0"/>
              <a:t>   salads</a:t>
            </a:r>
          </a:p>
          <a:p>
            <a:pPr lvl="0">
              <a:buFont typeface="Arial" pitchFamily="34" charset="0"/>
              <a:buChar char="•"/>
            </a:pPr>
            <a:r>
              <a:rPr lang="en-GB" dirty="0"/>
              <a:t>  chopped raw vegetables, fruit</a:t>
            </a:r>
          </a:p>
          <a:p>
            <a:pPr lvl="0">
              <a:buFont typeface="Arial" pitchFamily="34" charset="0"/>
              <a:buChar char="•"/>
            </a:pPr>
            <a:r>
              <a:rPr lang="en-GB" dirty="0"/>
              <a:t>  sandwich fillings: ham, turkey, chicken, fish, hummus and egg</a:t>
            </a:r>
          </a:p>
          <a:p>
            <a:pPr lvl="0">
              <a:buFont typeface="Arial" pitchFamily="34" charset="0"/>
              <a:buChar char="•"/>
            </a:pPr>
            <a:r>
              <a:rPr lang="en-GB" dirty="0"/>
              <a:t>  small serving of cheese, yogurt, </a:t>
            </a:r>
            <a:r>
              <a:rPr lang="en-GB" dirty="0" err="1"/>
              <a:t>fromage</a:t>
            </a:r>
            <a:r>
              <a:rPr lang="en-GB" dirty="0"/>
              <a:t> </a:t>
            </a:r>
            <a:r>
              <a:rPr lang="en-GB" dirty="0" err="1"/>
              <a:t>frais</a:t>
            </a:r>
            <a:r>
              <a:rPr lang="en-GB" dirty="0"/>
              <a:t>, pot of custard or mousse</a:t>
            </a:r>
          </a:p>
          <a:p>
            <a:pPr lvl="0">
              <a:buFont typeface="Arial" pitchFamily="34" charset="0"/>
              <a:buChar char="•"/>
            </a:pPr>
            <a:r>
              <a:rPr lang="en-GB" dirty="0"/>
              <a:t>  water, milk or a small carton of fruit juice</a:t>
            </a:r>
          </a:p>
          <a:p>
            <a:pPr marL="285750" indent="-285750">
              <a:buFont typeface="Wingdings" charset="2"/>
              <a:buChar char="§"/>
            </a:pPr>
            <a:endParaRPr lang="en-US" dirty="0"/>
          </a:p>
        </p:txBody>
      </p:sp>
      <p:pic>
        <p:nvPicPr>
          <p:cNvPr id="4" name="Picture 3" descr="lunchbox.png"/>
          <p:cNvPicPr/>
          <p:nvPr/>
        </p:nvPicPr>
        <p:blipFill>
          <a:blip r:embed="rId2" cstate="print"/>
          <a:srcRect/>
          <a:stretch>
            <a:fillRect/>
          </a:stretch>
        </p:blipFill>
        <p:spPr bwMode="auto">
          <a:xfrm>
            <a:off x="7132449" y="4956712"/>
            <a:ext cx="1844675" cy="1671320"/>
          </a:xfrm>
          <a:prstGeom prst="rect">
            <a:avLst/>
          </a:prstGeom>
          <a:noFill/>
          <a:ln w="9525">
            <a:noFill/>
            <a:miter lim="800000"/>
            <a:headEnd/>
            <a:tailEnd/>
          </a:ln>
        </p:spPr>
      </p:pic>
    </p:spTree>
    <p:extLst>
      <p:ext uri="{BB962C8B-B14F-4D97-AF65-F5344CB8AC3E}">
        <p14:creationId xmlns:p14="http://schemas.microsoft.com/office/powerpoint/2010/main" val="316010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ScHOOL</a:t>
            </a:r>
            <a:r>
              <a:rPr lang="en-US" dirty="0"/>
              <a:t> AND EL&amp;CC Lunches</a:t>
            </a:r>
          </a:p>
        </p:txBody>
      </p:sp>
      <p:sp>
        <p:nvSpPr>
          <p:cNvPr id="7" name="Rectangle 6"/>
          <p:cNvSpPr/>
          <p:nvPr/>
        </p:nvSpPr>
        <p:spPr>
          <a:xfrm>
            <a:off x="433763" y="1921115"/>
            <a:ext cx="7942141" cy="2031325"/>
          </a:xfrm>
          <a:prstGeom prst="rect">
            <a:avLst/>
          </a:prstGeom>
        </p:spPr>
        <p:txBody>
          <a:bodyPr wrap="square">
            <a:spAutoFit/>
          </a:bodyPr>
          <a:lstStyle/>
          <a:p>
            <a:pPr marL="285750" indent="-285750">
              <a:buFont typeface="Arial" panose="020B0604020202020204" pitchFamily="34" charset="0"/>
              <a:buChar char="•"/>
            </a:pPr>
            <a:r>
              <a:rPr lang="en-US" dirty="0"/>
              <a:t>All children from nursery to primary 3 are entitled to a free school meal.  </a:t>
            </a:r>
          </a:p>
          <a:p>
            <a:pPr marL="285750" indent="-285750">
              <a:buFont typeface="Arial" panose="020B0604020202020204" pitchFamily="34" charset="0"/>
              <a:buChar char="•"/>
            </a:pPr>
            <a:r>
              <a:rPr lang="en-GB" dirty="0"/>
              <a:t>It’s worthwhile discussing with your child, in advance, the options available each day, so that they select something they like. </a:t>
            </a:r>
          </a:p>
          <a:p>
            <a:pPr marL="285750" indent="-285750">
              <a:buFont typeface="Arial" panose="020B0604020202020204" pitchFamily="34" charset="0"/>
              <a:buChar char="•"/>
            </a:pPr>
            <a:r>
              <a:rPr lang="en-US" dirty="0"/>
              <a:t>Lunches are ordered using an iPad whereby each child selects their name and then chooses which lunch option they would like.  There is usually the option of a sandwich (cheese, ham or tuna) and a hot lunch option.  Both come with fruit and a yoghurt.  Children may choose to drink water or milk.</a:t>
            </a:r>
          </a:p>
        </p:txBody>
      </p:sp>
      <p:pic>
        <p:nvPicPr>
          <p:cNvPr id="5" name="Picture 4" descr="images.jpg">
            <a:extLst>
              <a:ext uri="{FF2B5EF4-FFF2-40B4-BE49-F238E27FC236}">
                <a16:creationId xmlns:a16="http://schemas.microsoft.com/office/drawing/2014/main" id="{C1B4D7EE-9CED-4182-9262-7A39DDEA6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051" y="4149625"/>
            <a:ext cx="2564664" cy="2420332"/>
          </a:xfrm>
          <a:prstGeom prst="rect">
            <a:avLst/>
          </a:prstGeom>
        </p:spPr>
      </p:pic>
    </p:spTree>
    <p:extLst>
      <p:ext uri="{BB962C8B-B14F-4D97-AF65-F5344CB8AC3E}">
        <p14:creationId xmlns:p14="http://schemas.microsoft.com/office/powerpoint/2010/main" val="316010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Lunch Menu</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7001" y="3707384"/>
            <a:ext cx="3048000" cy="2565400"/>
          </a:xfrm>
          <a:prstGeom prst="rect">
            <a:avLst/>
          </a:prstGeom>
        </p:spPr>
      </p:pic>
      <p:sp>
        <p:nvSpPr>
          <p:cNvPr id="5" name="Rectangle 4"/>
          <p:cNvSpPr/>
          <p:nvPr/>
        </p:nvSpPr>
        <p:spPr>
          <a:xfrm>
            <a:off x="344844" y="1600200"/>
            <a:ext cx="5859007" cy="2585323"/>
          </a:xfrm>
          <a:prstGeom prst="rect">
            <a:avLst/>
          </a:prstGeom>
        </p:spPr>
        <p:txBody>
          <a:bodyPr wrap="square">
            <a:spAutoFit/>
          </a:bodyPr>
          <a:lstStyle/>
          <a:p>
            <a:endParaRPr lang="en-US" dirty="0"/>
          </a:p>
          <a:p>
            <a:r>
              <a:rPr lang="en-US" b="1" i="1" dirty="0"/>
              <a:t>Sample Menu</a:t>
            </a:r>
          </a:p>
          <a:p>
            <a:endParaRPr lang="en-US" dirty="0"/>
          </a:p>
          <a:p>
            <a:r>
              <a:rPr lang="en-US" dirty="0"/>
              <a:t>Option 1:  Sandwich</a:t>
            </a:r>
          </a:p>
          <a:p>
            <a:r>
              <a:rPr lang="en-US" dirty="0"/>
              <a:t>Option 2:  Chicken goujons in a wrap</a:t>
            </a:r>
          </a:p>
          <a:p>
            <a:r>
              <a:rPr lang="en-US" dirty="0"/>
              <a:t>Dessert:*  Yoghurt and piece of fruit</a:t>
            </a:r>
          </a:p>
          <a:p>
            <a:r>
              <a:rPr lang="en-US" dirty="0"/>
              <a:t>Drinks:  Milk or water</a:t>
            </a:r>
          </a:p>
          <a:p>
            <a:endParaRPr lang="en-US" dirty="0"/>
          </a:p>
          <a:p>
            <a:r>
              <a:rPr lang="en-US" dirty="0"/>
              <a:t>Children have the option to include salad.</a:t>
            </a:r>
          </a:p>
        </p:txBody>
      </p:sp>
    </p:spTree>
    <p:extLst>
      <p:ext uri="{BB962C8B-B14F-4D97-AF65-F5344CB8AC3E}">
        <p14:creationId xmlns:p14="http://schemas.microsoft.com/office/powerpoint/2010/main" val="2574392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52" y="190518"/>
            <a:ext cx="7290054" cy="1499616"/>
          </a:xfrm>
        </p:spPr>
        <p:txBody>
          <a:bodyPr/>
          <a:lstStyle/>
          <a:p>
            <a:r>
              <a:rPr lang="en-US" dirty="0"/>
              <a:t>Ordering a lunch FROM THE EL&amp;CC</a:t>
            </a:r>
          </a:p>
        </p:txBody>
      </p:sp>
      <p:sp>
        <p:nvSpPr>
          <p:cNvPr id="3" name="Content Placeholder 2"/>
          <p:cNvSpPr>
            <a:spLocks noGrp="1"/>
          </p:cNvSpPr>
          <p:nvPr>
            <p:ph idx="1"/>
          </p:nvPr>
        </p:nvSpPr>
        <p:spPr>
          <a:xfrm>
            <a:off x="400421" y="1356518"/>
            <a:ext cx="7556313" cy="4144963"/>
          </a:xfrm>
        </p:spPr>
        <p:txBody>
          <a:bodyPr>
            <a:normAutofit/>
          </a:bodyPr>
          <a:lstStyle/>
          <a:p>
            <a:pPr marL="0" indent="0">
              <a:buNone/>
            </a:pPr>
            <a:r>
              <a:rPr lang="en-US" dirty="0"/>
              <a:t>Completed in nursery at the beginning of your child’s session.</a:t>
            </a:r>
          </a:p>
          <a:p>
            <a:pPr marL="0" indent="0">
              <a:buNone/>
            </a:pPr>
            <a:r>
              <a:rPr lang="en-US" dirty="0"/>
              <a:t>Staff member shares menu options with children</a:t>
            </a:r>
          </a:p>
          <a:p>
            <a:pPr marL="0" indent="0">
              <a:buNone/>
            </a:pPr>
            <a:r>
              <a:rPr lang="en-US" dirty="0"/>
              <a:t>Children help to select own name from the iPad, with the support of an adult</a:t>
            </a:r>
          </a:p>
          <a:p>
            <a:pPr marL="0" indent="0">
              <a:buNone/>
            </a:pPr>
            <a:r>
              <a:rPr lang="en-US" dirty="0"/>
              <a:t>Child selects their preferred lunch option</a:t>
            </a:r>
          </a:p>
        </p:txBody>
      </p:sp>
      <p:pic>
        <p:nvPicPr>
          <p:cNvPr id="4" name="Picture 3" descr="class-meal-selection-m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2484" y="3428999"/>
            <a:ext cx="3653251" cy="3331397"/>
          </a:xfrm>
          <a:prstGeom prst="rect">
            <a:avLst/>
          </a:prstGeom>
        </p:spPr>
      </p:pic>
    </p:spTree>
    <p:extLst>
      <p:ext uri="{BB962C8B-B14F-4D97-AF65-F5344CB8AC3E}">
        <p14:creationId xmlns:p14="http://schemas.microsoft.com/office/powerpoint/2010/main" val="16678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Tidy Up and Recycling</a:t>
            </a:r>
          </a:p>
        </p:txBody>
      </p:sp>
      <p:sp>
        <p:nvSpPr>
          <p:cNvPr id="3" name="Content Placeholder 2"/>
          <p:cNvSpPr>
            <a:spLocks noGrp="1"/>
          </p:cNvSpPr>
          <p:nvPr>
            <p:ph idx="1"/>
          </p:nvPr>
        </p:nvSpPr>
        <p:spPr>
          <a:xfrm>
            <a:off x="498474" y="1981200"/>
            <a:ext cx="7210621" cy="4144963"/>
          </a:xfrm>
        </p:spPr>
        <p:txBody>
          <a:bodyPr>
            <a:normAutofit/>
          </a:bodyPr>
          <a:lstStyle/>
          <a:p>
            <a:pPr>
              <a:buNone/>
            </a:pPr>
            <a:r>
              <a:rPr lang="en-US" dirty="0"/>
              <a:t>In order to develop independence children will be</a:t>
            </a:r>
          </a:p>
          <a:p>
            <a:pPr>
              <a:buNone/>
            </a:pPr>
            <a:r>
              <a:rPr lang="en-US"/>
              <a:t> encouraged</a:t>
            </a:r>
            <a:r>
              <a:rPr lang="en-US" dirty="0"/>
              <a:t> </a:t>
            </a:r>
            <a:r>
              <a:rPr lang="en-US"/>
              <a:t>to</a:t>
            </a:r>
            <a:r>
              <a:rPr lang="en-US" dirty="0"/>
              <a:t>:</a:t>
            </a:r>
          </a:p>
          <a:p>
            <a:pPr>
              <a:buFont typeface="Wingdings" panose="05000000000000000000" pitchFamily="2" charset="2"/>
              <a:buChar char="ü"/>
            </a:pPr>
            <a:r>
              <a:rPr lang="en-US" dirty="0"/>
              <a:t>take their plate to the recycling station</a:t>
            </a:r>
          </a:p>
          <a:p>
            <a:pPr>
              <a:buFont typeface="Wingdings" panose="05000000000000000000" pitchFamily="2" charset="2"/>
              <a:buChar char="ü"/>
            </a:pPr>
            <a:r>
              <a:rPr lang="en-US" dirty="0"/>
              <a:t>put any food waste in the appropriate bin</a:t>
            </a:r>
          </a:p>
          <a:p>
            <a:pPr>
              <a:buFont typeface="Wingdings" panose="05000000000000000000" pitchFamily="2" charset="2"/>
              <a:buChar char="ü"/>
            </a:pPr>
            <a:r>
              <a:rPr lang="en-US" dirty="0"/>
              <a:t>put plates in appropriate trays </a:t>
            </a:r>
          </a:p>
          <a:p>
            <a:pPr>
              <a:buFont typeface="Wingdings" panose="05000000000000000000" pitchFamily="2" charset="2"/>
              <a:buChar char="ü"/>
            </a:pPr>
            <a:r>
              <a:rPr lang="en-US" dirty="0"/>
              <a:t>Place cutlery in the basin.</a:t>
            </a:r>
          </a:p>
          <a:p>
            <a:pPr marL="0" indent="0">
              <a:buNone/>
            </a:pPr>
            <a:endParaRPr lang="en-US" dirty="0"/>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58" y="1981200"/>
            <a:ext cx="2070100" cy="1943100"/>
          </a:xfrm>
          <a:prstGeom prst="rect">
            <a:avLst/>
          </a:prstGeom>
        </p:spPr>
      </p:pic>
    </p:spTree>
    <p:extLst>
      <p:ext uri="{BB962C8B-B14F-4D97-AF65-F5344CB8AC3E}">
        <p14:creationId xmlns:p14="http://schemas.microsoft.com/office/powerpoint/2010/main" val="132903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Encouraging reluctant eaters</a:t>
            </a:r>
          </a:p>
        </p:txBody>
      </p:sp>
      <p:sp>
        <p:nvSpPr>
          <p:cNvPr id="3" name="Content Placeholder 2"/>
          <p:cNvSpPr>
            <a:spLocks noGrp="1"/>
          </p:cNvSpPr>
          <p:nvPr>
            <p:ph idx="1"/>
          </p:nvPr>
        </p:nvSpPr>
        <p:spPr>
          <a:xfrm>
            <a:off x="768096" y="1612440"/>
            <a:ext cx="7843668" cy="4352013"/>
          </a:xfrm>
        </p:spPr>
        <p:txBody>
          <a:bodyPr>
            <a:normAutofit/>
          </a:bodyPr>
          <a:lstStyle/>
          <a:p>
            <a:r>
              <a:rPr lang="en-US" dirty="0"/>
              <a:t>Allow your child to help prepare or select items for their lunchbox.</a:t>
            </a:r>
          </a:p>
          <a:p>
            <a:r>
              <a:rPr lang="en-US" dirty="0"/>
              <a:t>For those children enjoying a packed lunch, any food they do not want to eat will be left in their lunchbox.</a:t>
            </a:r>
          </a:p>
          <a:p>
            <a:r>
              <a:rPr lang="en-US" dirty="0"/>
              <a:t>Discuss school lunch menu options before nursery to ensure that your child is happy to eat what is on offer. </a:t>
            </a:r>
          </a:p>
          <a:p>
            <a:r>
              <a:rPr lang="en-US" dirty="0"/>
              <a:t>Stickers might be used to encourage reluctant eaters.</a:t>
            </a:r>
          </a:p>
          <a:p>
            <a:r>
              <a:rPr lang="en-US" dirty="0"/>
              <a:t>A member of staff will communicate your child’s achievements and any concerns.</a:t>
            </a:r>
          </a:p>
          <a:p>
            <a:endParaRPr lang="en-US" dirty="0"/>
          </a:p>
        </p:txBody>
      </p:sp>
      <p:sp>
        <p:nvSpPr>
          <p:cNvPr id="6" name="Rectangle 5"/>
          <p:cNvSpPr/>
          <p:nvPr/>
        </p:nvSpPr>
        <p:spPr>
          <a:xfrm>
            <a:off x="3957933" y="4629610"/>
            <a:ext cx="2459058" cy="12319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566492" y="4603063"/>
            <a:ext cx="2459058" cy="12319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3999249" y="4667808"/>
            <a:ext cx="4876800" cy="1231900"/>
          </a:xfrm>
          <a:prstGeom prst="rect">
            <a:avLst/>
          </a:prstGeom>
        </p:spPr>
      </p:pic>
    </p:spTree>
    <p:extLst>
      <p:ext uri="{BB962C8B-B14F-4D97-AF65-F5344CB8AC3E}">
        <p14:creationId xmlns:p14="http://schemas.microsoft.com/office/powerpoint/2010/main" val="22953328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205</TotalTime>
  <Words>717</Words>
  <Application>Microsoft Office PowerPoint</Application>
  <PresentationFormat>On-screen Show (4:3)</PresentationFormat>
  <Paragraphs>60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Tw Cen MT</vt:lpstr>
      <vt:lpstr>Tw Cen MT Condensed</vt:lpstr>
      <vt:lpstr>Wingdings</vt:lpstr>
      <vt:lpstr>Wingdings 3</vt:lpstr>
      <vt:lpstr>Integral</vt:lpstr>
      <vt:lpstr>School Lunches at Houston Primary School’s Early Learning &amp; Childcare Class</vt:lpstr>
      <vt:lpstr>ALLERGIES AND FOOD INTOLERANCES</vt:lpstr>
      <vt:lpstr>General Lunchtime ROUTINE</vt:lpstr>
      <vt:lpstr>Packed Lunches</vt:lpstr>
      <vt:lpstr>ScHOOL AND EL&amp;CC Lunches</vt:lpstr>
      <vt:lpstr>SAMPLE Lunch Menu</vt:lpstr>
      <vt:lpstr>Ordering a lunch FROM THE EL&amp;CC</vt:lpstr>
      <vt:lpstr>Tidy Up and Recycling</vt:lpstr>
      <vt:lpstr>Encouraging reluctant eaters</vt:lpstr>
    </vt:vector>
  </TitlesOfParts>
  <Company>AJ&amp;GJ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Lunches</dc:title>
  <dc:creator>Amanda Johnston</dc:creator>
  <cp:lastModifiedBy>H Greenhorn</cp:lastModifiedBy>
  <cp:revision>26</cp:revision>
  <dcterms:created xsi:type="dcterms:W3CDTF">2015-08-20T20:00:09Z</dcterms:created>
  <dcterms:modified xsi:type="dcterms:W3CDTF">2021-05-25T10:53:17Z</dcterms:modified>
</cp:coreProperties>
</file>